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Lst>
  <p:notesMasterIdLst>
    <p:notesMasterId r:id="rId41"/>
  </p:notesMasterIdLst>
  <p:sldIdLst>
    <p:sldId id="256" r:id="rId9"/>
    <p:sldId id="258" r:id="rId10"/>
    <p:sldId id="257" r:id="rId11"/>
    <p:sldId id="259" r:id="rId12"/>
    <p:sldId id="260" r:id="rId13"/>
    <p:sldId id="261" r:id="rId14"/>
    <p:sldId id="262" r:id="rId15"/>
    <p:sldId id="263" r:id="rId16"/>
    <p:sldId id="265" r:id="rId17"/>
    <p:sldId id="264" r:id="rId18"/>
    <p:sldId id="266" r:id="rId19"/>
    <p:sldId id="269" r:id="rId20"/>
    <p:sldId id="267" r:id="rId21"/>
    <p:sldId id="268" r:id="rId22"/>
    <p:sldId id="270" r:id="rId23"/>
    <p:sldId id="272" r:id="rId24"/>
    <p:sldId id="273" r:id="rId25"/>
    <p:sldId id="271" r:id="rId26"/>
    <p:sldId id="274" r:id="rId27"/>
    <p:sldId id="275" r:id="rId28"/>
    <p:sldId id="276" r:id="rId29"/>
    <p:sldId id="277" r:id="rId30"/>
    <p:sldId id="278" r:id="rId31"/>
    <p:sldId id="279" r:id="rId32"/>
    <p:sldId id="280" r:id="rId33"/>
    <p:sldId id="281" r:id="rId34"/>
    <p:sldId id="287" r:id="rId35"/>
    <p:sldId id="282" r:id="rId36"/>
    <p:sldId id="283" r:id="rId37"/>
    <p:sldId id="284" r:id="rId38"/>
    <p:sldId id="285" r:id="rId39"/>
    <p:sldId id="286" r:id="rId40"/>
  </p:sldIdLst>
  <p:sldSz cx="9144000" cy="6858000" type="screen4x3"/>
  <p:notesSz cx="6858000" cy="9144000"/>
  <p:embeddedFontLst>
    <p:embeddedFont>
      <p:font typeface="Calibri" pitchFamily="34" charset="0"/>
      <p:regular r:id="rId42"/>
      <p:bold r:id="rId43"/>
      <p:italic r:id="rId44"/>
      <p:boldItalic r:id="rId45"/>
    </p:embeddedFont>
    <p:embeddedFont>
      <p:font typeface="迷你简雪君" charset="-122"/>
      <p:regular r:id="rId46"/>
    </p:embeddedFont>
    <p:embeddedFont>
      <p:font typeface="华文仿宋" charset="-122"/>
      <p:regular r:id="rId47"/>
    </p:embeddedFont>
    <p:embeddedFont>
      <p:font typeface="微软雅黑" pitchFamily="34" charset="-122"/>
      <p:regular r:id="rId48"/>
      <p:bold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6600"/>
    <a:srgbClr val="15AB2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86740" autoAdjust="0"/>
  </p:normalViewPr>
  <p:slideViewPr>
    <p:cSldViewPr>
      <p:cViewPr>
        <p:scale>
          <a:sx n="75" d="100"/>
          <a:sy n="75" d="100"/>
        </p:scale>
        <p:origin x="-2664" y="-8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font" Target="fonts/font4.fntdata"/><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font" Target="fonts/font8.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font" Target="fonts/font3.fntdata"/><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font" Target="fonts/font2.fntdata"/><Relationship Id="rId48" Type="http://schemas.openxmlformats.org/officeDocument/2006/relationships/font" Target="fonts/font7.fntdata"/><Relationship Id="rId8" Type="http://schemas.openxmlformats.org/officeDocument/2006/relationships/slideMaster" Target="slideMasters/slideMaster8.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DB4297-9BB2-4D7B-B88C-539281BE5B57}" type="datetimeFigureOut">
              <a:rPr lang="zh-CN" altLang="en-US" smtClean="0"/>
              <a:pPr/>
              <a:t>2015/6/2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6B4096-5A39-437C-80E0-65337154373C}" type="slidenum">
              <a:rPr lang="zh-CN" altLang="en-US" smtClean="0"/>
              <a:pPr/>
              <a:t>‹#›</a:t>
            </a:fld>
            <a:endParaRPr lang="zh-CN" altLang="en-US"/>
          </a:p>
        </p:txBody>
      </p:sp>
    </p:spTree>
    <p:extLst>
      <p:ext uri="{BB962C8B-B14F-4D97-AF65-F5344CB8AC3E}">
        <p14:creationId xmlns:p14="http://schemas.microsoft.com/office/powerpoint/2010/main" xmlns="" val="568963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0" i="0" kern="1200" dirty="0" smtClean="0">
                <a:solidFill>
                  <a:schemeClr val="tx1"/>
                </a:solidFill>
                <a:effectLst/>
                <a:latin typeface="+mn-lt"/>
                <a:ea typeface="+mn-ea"/>
                <a:cs typeface="+mn-cs"/>
              </a:rPr>
              <a:t>纪念东汉孝女曹娥救父投江而死。曹娥是东汉上虞人，父亲溺于江中，数日不见尸体，当时孝女曹娥年仅十四岁，昼夜沿江号哭。过了十七天，在五月五日也投江，五日</a:t>
            </a:r>
            <a:r>
              <a:rPr lang="en-US" altLang="zh-CN" sz="1200" b="0" i="0" kern="1200" dirty="0" smtClean="0">
                <a:solidFill>
                  <a:schemeClr val="tx1"/>
                </a:solidFill>
                <a:effectLst/>
                <a:latin typeface="+mn-lt"/>
                <a:ea typeface="+mn-ea"/>
                <a:cs typeface="+mn-cs"/>
              </a:rPr>
              <a:t> </a:t>
            </a:r>
            <a:endParaRPr lang="zh-CN" altLang="zh-CN" sz="1200" b="1" i="1" kern="1200" dirty="0" smtClean="0">
              <a:solidFill>
                <a:schemeClr val="tx1"/>
              </a:solidFill>
              <a:effectLst/>
              <a:latin typeface="+mn-lt"/>
              <a:ea typeface="+mn-ea"/>
              <a:cs typeface="+mn-cs"/>
            </a:endParaRPr>
          </a:p>
          <a:p>
            <a:r>
              <a:rPr lang="en-US" altLang="zh-CN" sz="1200" b="0" i="0" kern="1200" dirty="0" smtClean="0">
                <a:solidFill>
                  <a:schemeClr val="tx1"/>
                </a:solidFill>
                <a:effectLst/>
                <a:latin typeface="+mn-lt"/>
                <a:ea typeface="+mn-ea"/>
                <a:cs typeface="+mn-cs"/>
              </a:rPr>
              <a:t> </a:t>
            </a:r>
            <a:endParaRPr lang="zh-CN" altLang="zh-CN" sz="1200" b="1" i="1" kern="1200" dirty="0" smtClean="0">
              <a:solidFill>
                <a:schemeClr val="tx1"/>
              </a:solidFill>
              <a:effectLst/>
              <a:latin typeface="+mn-lt"/>
              <a:ea typeface="+mn-ea"/>
              <a:cs typeface="+mn-cs"/>
            </a:endParaRPr>
          </a:p>
          <a:p>
            <a:r>
              <a:rPr lang="zh-CN" altLang="zh-CN" sz="1200" kern="1200" dirty="0" smtClean="0">
                <a:solidFill>
                  <a:schemeClr val="tx1"/>
                </a:solidFill>
                <a:effectLst/>
                <a:latin typeface="+mn-lt"/>
                <a:ea typeface="+mn-ea"/>
                <a:cs typeface="+mn-cs"/>
              </a:rPr>
              <a:t>后抱出父尸。就此传为神话，继而相传至县府知事，令度尚为之立碑，让他的弟子邯郸淳作诗辞颂扬。孝女曹娥之墓，在今浙江绍兴，后传曹娥碑为晋王义所书。后人为了纪念曹娥的孝节，在曹娥投江之处兴建曹娥庙，她所居住的村镇改名为曹娥镇，曹娥殉父之处定名为曹娥江。</a:t>
            </a:r>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pPr/>
              <a:t>6</a:t>
            </a:fld>
            <a:endParaRPr lang="zh-CN" altLang="en-US"/>
          </a:p>
        </p:txBody>
      </p:sp>
    </p:spTree>
    <p:extLst>
      <p:ext uri="{BB962C8B-B14F-4D97-AF65-F5344CB8AC3E}">
        <p14:creationId xmlns:p14="http://schemas.microsoft.com/office/powerpoint/2010/main" xmlns="" val="2626015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b="0" i="0" kern="1200" dirty="0" smtClean="0">
                <a:solidFill>
                  <a:schemeClr val="tx1"/>
                </a:solidFill>
                <a:effectLst/>
                <a:latin typeface="+mn-lt"/>
                <a:ea typeface="+mn-ea"/>
                <a:cs typeface="+mn-cs"/>
              </a:rPr>
              <a:t> 如上所述，端午在古人心目中是毒日、恶日，在民间信仰中这个思想一直传了下来，所以才有种种求平安、禳解灾异的习俗。其实，这是由于夏季天气燥热，人易生病，瘟疫也易流行；加上蛇虫繁殖，易咬伤人，所以要十分小心，这才形成此习惯。种种节俗，如采药，以雄黄酒洒墙壁门窗，饮蒲酒等，看似迷信，但又是有益于身体健康的卫生活动。端午实在可算是传统的医药卫生节，是人民群众与疾病、毒虫做斗争的节日。今天这些卫生习俗仍然是应发展，并应弘扬传承的。</a:t>
            </a:r>
            <a:endParaRPr lang="zh-CN" altLang="zh-CN" sz="1200" b="1" i="1"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xmlns="" val="2113329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kern="1200" dirty="0" smtClean="0">
                <a:solidFill>
                  <a:schemeClr val="tx1"/>
                </a:solidFill>
                <a:effectLst/>
                <a:latin typeface="+mn-lt"/>
                <a:ea typeface="+mn-ea"/>
                <a:cs typeface="+mn-cs"/>
              </a:rPr>
              <a:t> </a:t>
            </a:r>
            <a:r>
              <a:rPr lang="zh-CN" altLang="zh-CN" sz="1200" b="0" i="0" kern="1200" dirty="0" smtClean="0">
                <a:solidFill>
                  <a:schemeClr val="tx1"/>
                </a:solidFill>
                <a:effectLst/>
                <a:latin typeface="+mn-lt"/>
                <a:ea typeface="+mn-ea"/>
                <a:cs typeface="+mn-cs"/>
              </a:rPr>
              <a:t>端午节在门口挂艾草、菖蒲（蒲剑）或石榴、胡蒜，都有其它原因。通常将艾、榕、菖蒲用红纸绑成一束，然后插或悬在门上。因为菖蒲天中五瑞之首，象征却除不祥的宝剑，因为生长的季节和外形被视为感“百阴之气”，叶片呈剑型，插在门口可以避邪。所以方士们称它为“水剑”，后来的风俗则引申为“蒲剑”，可 以斩千邪。清代顾铁卿在《清嘉录》中有一段记载“截蒲为剑，割蓬作鞭，副以桃梗蒜头，悬于床户，皆以却鬼”。而晋代《风土志》中则有“以艾为虎形，或剪彩为小虎，帖以艾叶，内人争相裁之。以后更加菖蒲，或作人形，或肖剑状，名为蒲剑，以驱邪却鬼”。</a:t>
            </a:r>
            <a:endParaRPr lang="zh-CN" altLang="zh-CN" sz="1200" b="1" i="1" kern="1200" dirty="0" smtClean="0">
              <a:solidFill>
                <a:schemeClr val="tx1"/>
              </a:solidFill>
              <a:effectLst/>
              <a:latin typeface="+mn-lt"/>
              <a:ea typeface="+mn-ea"/>
              <a:cs typeface="+mn-cs"/>
            </a:endParaRPr>
          </a:p>
          <a:p>
            <a:r>
              <a:rPr lang="en-US" altLang="zh-CN" sz="1200" b="0" i="0" kern="1200" dirty="0" smtClean="0">
                <a:solidFill>
                  <a:schemeClr val="tx1"/>
                </a:solidFill>
                <a:effectLst/>
                <a:latin typeface="+mn-lt"/>
                <a:ea typeface="+mn-ea"/>
                <a:cs typeface="+mn-cs"/>
              </a:rPr>
              <a:t>  </a:t>
            </a:r>
            <a:r>
              <a:rPr lang="zh-CN" altLang="zh-CN" sz="1200" b="0" i="0" kern="1200" dirty="0" smtClean="0">
                <a:solidFill>
                  <a:schemeClr val="tx1"/>
                </a:solidFill>
                <a:effectLst/>
                <a:latin typeface="+mn-lt"/>
                <a:ea typeface="+mn-ea"/>
                <a:cs typeface="+mn-cs"/>
              </a:rPr>
              <a:t>艾草代表招百福，是一种可以治病的药草，插在门口，可使身体健康。在 我国古代就一直是药用植物，针灸里面的灸法，就是用艾草作为主要成分 ，放在穴道上进行灼烧来治病。有关艾草可以驱邪的传说已经流传很久，主要是它具备医药的功能而来，像宗懔的《荆楚岁时记》中记载曰“鸡未鸣时，采艾似人形者，揽而取之，收以灸病，甚验。是日采艾为人形，悬于户上，可禳毒气。”一般人也有在房屋前后栽种艾草，求吉祥的习俗。台湾民间也有在端午时贴“午时联”，它的作用和灵符一样，有些午时联上有下列的句子“手执艾旗招百福，门悬蒲剑斩千邪”。 榕枝在民间的意义可使身体矫健“插榕较勇龙，插艾较勇健”。也有地方习俗是挂石榴、胡蒜或山丹，胡蒜除邪治虫毒；山丹方剂治癫狂，榴花悬门避黄巢， 石榴花正是这个季节的花卉，也有治病的功能。石榴皮为一常见的中药。而石榴花和黄巢的关系，还有一段故事。黄巢之乱的时候，有一次黄巢经过逼个村落，正好看到一个妇女背上背着一个较大的孩子，手上牵着一个年纪较小的，黄巢非常好奇，就询问原因。那位妇人不认识黄巢，所以就直接说因为黄巢来了，杀了叔叔全家，只剩下这个惟一的命脉，所以万一无法兼顾的时候，只好牺牲自己的骨肉，保全叔叔的骨肉。黄巢听了大受感动，并且告诉妇人只要门上悬挂石榴花，就可以避黄巢之祸。</a:t>
            </a:r>
            <a:endParaRPr lang="zh-CN" altLang="zh-CN" sz="1200" b="1" i="1"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2113329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2009</a:t>
            </a:r>
            <a:r>
              <a:rPr lang="zh-CN" altLang="en-US" dirty="0" smtClean="0"/>
              <a:t>年</a:t>
            </a:r>
            <a:r>
              <a:rPr lang="en-US" altLang="zh-CN" dirty="0" smtClean="0"/>
              <a:t>5</a:t>
            </a:r>
            <a:r>
              <a:rPr lang="zh-CN" altLang="en-US" dirty="0" smtClean="0"/>
              <a:t>月，中国已启动端午节申报世界非物质文化遗产程序，该项目由湖北省代表中国向联合国递交申报表，当前“端午申遗”已进入初评阶段 　　继</a:t>
            </a:r>
            <a:r>
              <a:rPr lang="en-US" altLang="zh-CN" dirty="0" smtClean="0"/>
              <a:t>2005</a:t>
            </a:r>
            <a:r>
              <a:rPr lang="zh-CN" altLang="en-US" dirty="0" smtClean="0"/>
              <a:t>年韩国“江陵端午祭”被联合国教科文组织宣布为“人类传说和非物质遗产代表作”后，中国已启动“端午节”申报世界非遗程序。昨日，记者从省非物质文化遗产保护中心获悉：该项目已由湖北省代表中国向联合国递交申报表。目前“端午申遗”已进入初评阶段。 据省非遗保护中心副主任朱林飞介绍，本次申报的遗产名称为“中国端午节”，由湖北秭归县的“屈原故里端午习俗”、黄石市的“西塞神舟会”及湖南汨罗市的“汨罗江畔端午习俗”、江苏苏州市的“苏州端午习俗”四部分内容组成，申报材料由三省联合“打包”。</a:t>
            </a:r>
            <a:r>
              <a:rPr lang="en-US" altLang="zh-CN" dirty="0" smtClean="0"/>
              <a:t>2009</a:t>
            </a:r>
            <a:r>
              <a:rPr lang="zh-CN" altLang="en-US" dirty="0" smtClean="0"/>
              <a:t>年</a:t>
            </a:r>
            <a:r>
              <a:rPr lang="en-US" altLang="zh-CN" dirty="0" smtClean="0"/>
              <a:t>10</a:t>
            </a:r>
            <a:r>
              <a:rPr lang="zh-CN" altLang="en-US" dirty="0" smtClean="0"/>
              <a:t>月，受文化部委托，湖北省代表中国向联合国教科文组织递交了申报表和相关材料。据悉，以上三省四地的“端午习俗”，已于</a:t>
            </a:r>
            <a:r>
              <a:rPr lang="en-US" altLang="zh-CN" dirty="0" smtClean="0"/>
              <a:t>2006</a:t>
            </a:r>
            <a:r>
              <a:rPr lang="zh-CN" altLang="en-US" dirty="0" smtClean="0"/>
              <a:t>年公布为首批国家级非物质文化遗产名录。 　　端午节迄今已有</a:t>
            </a:r>
            <a:r>
              <a:rPr lang="en-US" altLang="zh-CN" dirty="0" smtClean="0"/>
              <a:t>2500</a:t>
            </a:r>
            <a:r>
              <a:rPr lang="zh-CN" altLang="en-US" dirty="0" smtClean="0"/>
              <a:t>余年历史，它由驱毒避邪的节令习俗衍生出各地丰富多彩的祭祀、游艺、保健等民间活动，主要有祭祀屈原、纪念伍子胥、插艾蒿、挂菖蒲、吃粽子、龙舟竞渡等，各地活动略有不同，尤以湖北省秭归县、黄石市更具典型性。这也是为什么“端午申遗”工作以湖北为主体的原因。 　　按照相关规定，每个国家每年只允许向联合国申报一个“非遗”项目，端午节在</a:t>
            </a:r>
            <a:r>
              <a:rPr lang="en-US" altLang="zh-CN" dirty="0" smtClean="0"/>
              <a:t>2008</a:t>
            </a:r>
            <a:r>
              <a:rPr lang="zh-CN" altLang="en-US" dirty="0" smtClean="0"/>
              <a:t>年正式成为国家法定假日，也是我国去年惟一的世界“申遗”项目。 　　端午节由湖北、湖南、江苏三省四地共同申报，共包括</a:t>
            </a:r>
            <a:r>
              <a:rPr lang="en-US" altLang="zh-CN" dirty="0" smtClean="0"/>
              <a:t>4</a:t>
            </a:r>
            <a:r>
              <a:rPr lang="zh-CN" altLang="en-US" dirty="0" smtClean="0"/>
              <a:t>部分内容，分别是江苏省苏州市的“苏州端午习俗”、湖北秭归县的“屈原故里端午习俗”、黄石市的“西塞神舟会”及湖南汨罗市的“汨罗江畔端午习俗”。 　　联合国教科文组织保护非物质文化遗产政府间委员会第四次会议</a:t>
            </a:r>
            <a:r>
              <a:rPr lang="en-US" altLang="zh-CN" dirty="0" smtClean="0"/>
              <a:t>2009</a:t>
            </a:r>
            <a:r>
              <a:rPr lang="zh-CN" altLang="en-US" dirty="0" smtClean="0"/>
              <a:t>年</a:t>
            </a:r>
            <a:r>
              <a:rPr lang="en-US" altLang="zh-CN" dirty="0" smtClean="0"/>
              <a:t>9</a:t>
            </a:r>
            <a:r>
              <a:rPr lang="zh-CN" altLang="en-US" dirty="0" smtClean="0"/>
              <a:t>月</a:t>
            </a:r>
            <a:r>
              <a:rPr lang="en-US" altLang="zh-CN" dirty="0" smtClean="0"/>
              <a:t>30</a:t>
            </a:r>
            <a:r>
              <a:rPr lang="zh-CN" altLang="en-US" dirty="0" smtClean="0"/>
              <a:t>日在阿联酋阿布扎比审议并批准了列入</a:t>
            </a:r>
            <a:r>
              <a:rPr lang="en-US" altLang="zh-CN" dirty="0" smtClean="0"/>
              <a:t>《</a:t>
            </a:r>
            <a:r>
              <a:rPr lang="zh-CN" altLang="en-US" dirty="0" smtClean="0"/>
              <a:t>人类非物质文化遗产代表作名录</a:t>
            </a:r>
            <a:r>
              <a:rPr lang="en-US" altLang="zh-CN" dirty="0" smtClean="0"/>
              <a:t>》</a:t>
            </a:r>
            <a:r>
              <a:rPr lang="zh-CN" altLang="en-US" dirty="0" smtClean="0"/>
              <a:t>的</a:t>
            </a:r>
            <a:r>
              <a:rPr lang="en-US" altLang="zh-CN" dirty="0" smtClean="0"/>
              <a:t>76</a:t>
            </a:r>
            <a:r>
              <a:rPr lang="zh-CN" altLang="en-US" dirty="0" smtClean="0"/>
              <a:t>个项目，中国占据</a:t>
            </a:r>
            <a:r>
              <a:rPr lang="en-US" altLang="zh-CN" dirty="0" smtClean="0"/>
              <a:t>22</a:t>
            </a:r>
            <a:r>
              <a:rPr lang="zh-CN" altLang="en-US" dirty="0" smtClean="0"/>
              <a:t>项，端午节、粤剧、书法、篆刻、剪纸等均名列其中。端午节是中国首个入选世界非遗的节日。 </a:t>
            </a:r>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pPr/>
              <a:t>31</a:t>
            </a:fld>
            <a:endParaRPr lang="zh-CN" altLang="en-US"/>
          </a:p>
        </p:txBody>
      </p:sp>
    </p:spTree>
    <p:extLst>
      <p:ext uri="{BB962C8B-B14F-4D97-AF65-F5344CB8AC3E}">
        <p14:creationId xmlns:p14="http://schemas.microsoft.com/office/powerpoint/2010/main" xmlns="" val="2170994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迎涛神，春秋时吴国忠臣伍子胥含冤而死之后，化为涛神，世人哀而祭之，故有端午节。这则传说，在江浙一带流传很广。伍子胥名员，楚国人，父兄均为楚王所杀，后来子胥投奔吴国，助吴伐楚，五战而入楚都郢城。当时楚平王已死，子胥掘墓鞭尸三百，以报杀父兄之仇。吴王阖闾死后，其子夫差继位，吴军士气高昂，百战百胜，越国大败，越王勾践请和，夫差许之。子胥建议，应彻底消灭越国，夫差不听，吴国太宰，受越国贿赂，谗言陷害子胥，夫差信之，赐子胥宝剑，子胥以此死。子胥本为忠良，视死如归，在死前对邻舍人说：“我死后，将我眼睛挖出悬挂在吴京之东门上，以看越国军队入城灭吴”，便自刎而死，夫差闻言大怒，令取子胥之尸体装在皮革里于五月五日投入大江，因此相传端午节亦为纪念伍子胥之日。</a:t>
            </a:r>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pPr/>
              <a:t>7</a:t>
            </a:fld>
            <a:endParaRPr lang="zh-CN" altLang="en-US"/>
          </a:p>
        </p:txBody>
      </p:sp>
    </p:spTree>
    <p:extLst>
      <p:ext uri="{BB962C8B-B14F-4D97-AF65-F5344CB8AC3E}">
        <p14:creationId xmlns:p14="http://schemas.microsoft.com/office/powerpoint/2010/main" xmlns="" val="24419888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2441988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0" i="0" kern="1200" dirty="0" smtClean="0">
                <a:solidFill>
                  <a:schemeClr val="tx1"/>
                </a:solidFill>
                <a:effectLst/>
                <a:latin typeface="+mn-lt"/>
                <a:ea typeface="+mn-ea"/>
                <a:cs typeface="+mn-cs"/>
              </a:rPr>
              <a:t>在先秦时代，普遍认为五月是个毒月，五日是恶日。《吕氏春秋》中《仲夏记》一章规定人们在五月要禁欲、斋戒。《夏小正》中记：“此日蓄药，以蠲除毒气。”《大戴礼》中记，“五月五日畜兰为沐浴”以浴驱邪认为重五是死亡之日的传说也很多。《史记</a:t>
            </a:r>
            <a:r>
              <a:rPr lang="en-US" altLang="zh-CN" sz="1200" b="0" i="0" kern="1200" dirty="0" smtClean="0">
                <a:solidFill>
                  <a:schemeClr val="tx1"/>
                </a:solidFill>
                <a:effectLst/>
                <a:latin typeface="+mn-lt"/>
                <a:ea typeface="+mn-ea"/>
                <a:cs typeface="+mn-cs"/>
              </a:rPr>
              <a:t>•</a:t>
            </a:r>
            <a:r>
              <a:rPr lang="zh-CN" altLang="zh-CN" sz="1200" b="0" i="0" kern="1200" dirty="0" smtClean="0">
                <a:solidFill>
                  <a:schemeClr val="tx1"/>
                </a:solidFill>
                <a:effectLst/>
                <a:latin typeface="+mn-lt"/>
                <a:ea typeface="+mn-ea"/>
                <a:cs typeface="+mn-cs"/>
              </a:rPr>
              <a:t>孟尝君列传》记历史上有名的孟尝君，在五月五日出生。其父要其母不要生下他，认为“五月子者，长于户齐，将不利其父母。”《风俗通》佚文，“俗说五月五日生子，男害父，女害母”。《论衡》的作者王充也记述：“讳举正月、五月子；以正月、五月子杀父与母，不得举也。” 东晋大将王镇恶五月初五生，其祖父便给他取名为“镇恶”。宋徽宗赵佶五月初五生，从小寄养在宫外。可见，古代以五月初五为恶日，是普遍现象。可见从先秦以后，此日均为不吉之日。这样，在此日插菖蒲、艾叶以驱鬼，薰苍术、白芷和喝雄黄酒以避疫，就是顺理成章的事。</a:t>
            </a:r>
            <a:endParaRPr lang="zh-CN" altLang="zh-CN" sz="1200" b="1" i="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xmlns="" val="2441988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到了唐代，粽子已经成为端午节的必备食品。唐人姚合“渚闹渔歌响，风和角粽香”的诗句，反映了当时食粽之普遍。宋代时，出现了用“艾叶浸米裹之”的“艾香粽子”。元代的粽子包裹料已从菰叶变革为箬叶，突破了菰叶的季节局限。明代出现用芦苇叶包的粽子，附加料已出现豆沙、猪肉、松子仁、枣子、核桃，品种更加丰富多彩。今天流行的“火腿粽子”则出现在清代乾隆年间。 </a:t>
            </a:r>
          </a:p>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pPr/>
              <a:t>14</a:t>
            </a:fld>
            <a:endParaRPr lang="zh-CN" altLang="en-US"/>
          </a:p>
        </p:txBody>
      </p:sp>
    </p:spTree>
    <p:extLst>
      <p:ext uri="{BB962C8B-B14F-4D97-AF65-F5344CB8AC3E}">
        <p14:creationId xmlns:p14="http://schemas.microsoft.com/office/powerpoint/2010/main" xmlns="" val="4240827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0" i="0" kern="1200" dirty="0" smtClean="0">
                <a:solidFill>
                  <a:schemeClr val="tx1"/>
                </a:solidFill>
                <a:effectLst/>
                <a:latin typeface="+mn-lt"/>
                <a:ea typeface="+mn-ea"/>
                <a:cs typeface="+mn-cs"/>
              </a:rPr>
              <a:t>艾虎，旧时端午节驱邪辟祟之物，也作装饰品。我国古代视虎为神兽，俗以为可以镇祟辟邪、保佑安宁。《风俗通》云：“虎者阳物，百兽之长也。能噬食鬼魅，……亦辟恶”。故民间多取虎为辟邪之用，其中尤以端午节的艾虎为最具特色。艾虎或以艾编剪而成，或剪彩为虎，粘以艾叶，佩戴于发际身畔。端午节饰戴艾虎的风习已经有千年以上的历史。宋陈元规《岁时广记》引《岁时杂记》：“端午以艾为虎形，至有如黑豆大者，或剪彩为小虎，粘艾叶以戴之。王沂公《端午帖子》诗：‘钗头艾虎辟群邪，晓驾祥云七宝车’。”又清富察敦崇《燕京岁时记》：“每至端阳，闺阁中之巧者，用绫罗制成小虎及粽子……以彩线穿之，悬于钗头，或系于小儿之背，古诗云：‘玉燕钗头艾虎轻’，即此意也。”</a:t>
            </a:r>
            <a:endParaRPr lang="zh-CN" altLang="zh-CN" sz="1200" b="1" i="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pPr/>
              <a:t>16</a:t>
            </a:fld>
            <a:endParaRPr lang="zh-CN" altLang="en-US"/>
          </a:p>
        </p:txBody>
      </p:sp>
    </p:spTree>
    <p:extLst>
      <p:ext uri="{BB962C8B-B14F-4D97-AF65-F5344CB8AC3E}">
        <p14:creationId xmlns:p14="http://schemas.microsoft.com/office/powerpoint/2010/main" xmlns="" val="2113329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0" i="0" kern="1200" dirty="0" smtClean="0">
                <a:solidFill>
                  <a:schemeClr val="tx1"/>
                </a:solidFill>
                <a:effectLst/>
                <a:latin typeface="+mn-lt"/>
                <a:ea typeface="+mn-ea"/>
                <a:cs typeface="+mn-cs"/>
              </a:rPr>
              <a:t>艾虎，旧时端午节驱邪辟祟之物，也作装饰品。我国古代视虎为神兽，俗以为可以镇祟辟邪、保佑安宁。《风俗通》云：“虎者阳物，百兽之长也。能噬食鬼魅，……亦辟恶”。故民间多取虎为辟邪之用，其中尤以端午节的艾虎为最具特色。艾虎或以艾编剪而成，或剪彩为虎，粘以艾叶，佩戴于发际身畔。端午节饰戴艾虎的风习已经有千年以上的历史。宋陈元规《岁时广记》引《岁时杂记》：“端午以艾为虎形，至有如黑豆大者，或剪彩为小虎，粘艾叶以戴之。王沂公《端午帖子》诗：‘钗头艾虎辟群邪，晓驾祥云七宝车’。”又清富察敦崇《燕京岁时记》：“每至端阳，闺阁中之巧者，用绫罗制成小虎及粽子……以彩线穿之，悬于钗头，或系于小儿之背，古诗云：‘玉燕钗头艾虎轻’，即此意也。”</a:t>
            </a:r>
            <a:endParaRPr lang="zh-CN" altLang="zh-CN" sz="1200" b="1" i="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xmlns="" val="2113329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0" i="0" kern="1200" dirty="0" smtClean="0">
                <a:solidFill>
                  <a:schemeClr val="tx1"/>
                </a:solidFill>
                <a:effectLst/>
                <a:latin typeface="+mn-lt"/>
                <a:ea typeface="+mn-ea"/>
                <a:cs typeface="+mn-cs"/>
              </a:rPr>
              <a:t> 戴香包颇有讲究。老年人为了防病健身，一般喜欢戴梅花、菊花、桃子、苹果、荷花、娃娃骑鱼、娃娃抱公鸡、双莲并蒂等形状的，象征着鸟语花香，万事如意，夫妻恩爱，家庭和睦。小孩喜欢的是飞禽走兽类的，如虎、豹子；猴子上竽、斗鸡赶免等。青年人戴香包最讲究，如果是热恋中的情人，那多情的姑娘很早就要精心制作一二枚别致的香包，赶有节前送给自己的情郎。小伙子戴着心上人送给的香包，自然要引起周围男女的评论，直夸小伙的对象心灵手巧。</a:t>
            </a:r>
            <a:endParaRPr lang="zh-CN" altLang="zh-CN" sz="1200" b="1" i="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pPr/>
              <a:t>18</a:t>
            </a:fld>
            <a:endParaRPr lang="zh-CN" altLang="en-US"/>
          </a:p>
        </p:txBody>
      </p:sp>
    </p:spTree>
    <p:extLst>
      <p:ext uri="{BB962C8B-B14F-4D97-AF65-F5344CB8AC3E}">
        <p14:creationId xmlns:p14="http://schemas.microsoft.com/office/powerpoint/2010/main" xmlns="" val="376522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200" b="0" i="0" kern="1200" dirty="0" smtClean="0">
                <a:solidFill>
                  <a:schemeClr val="tx1"/>
                </a:solidFill>
                <a:effectLst/>
                <a:latin typeface="+mn-lt"/>
                <a:ea typeface="+mn-ea"/>
                <a:cs typeface="+mn-cs"/>
              </a:rPr>
              <a:t>艾虎，旧时端午节驱邪辟祟之物，也作装饰品。我国古代视虎为神兽，俗以为可以镇祟辟邪、保佑安宁。《风俗通》云：“虎者阳物，百兽之长也。能噬食鬼魅，……亦辟恶”。故民间多取虎为辟邪之用，其中尤以端午节的艾虎为最具特色。艾虎或以艾编剪而成，或剪彩为虎，粘以艾叶，佩戴于发际身畔。端午节饰戴艾虎的风习已经有千年以上的历史。宋陈元规《岁时广记》引《岁时杂记》：“端午以艾为虎形，至有如黑豆大者，或剪彩为小虎，粘艾叶以戴之。王沂公《端午帖子》诗：‘钗头艾虎辟群邪，晓驾祥云七宝车’。”又清富察敦崇《燕京岁时记》：“每至端阳，闺阁中之巧者，用绫罗制成小虎及粽子……以彩线穿之，悬于钗头，或系于小儿之背，古诗云：‘玉燕钗头艾虎轻’，即此意也。”</a:t>
            </a:r>
            <a:endParaRPr lang="zh-CN" altLang="zh-CN" sz="1200" b="1" i="1" kern="1200" dirty="0" smtClean="0">
              <a:solidFill>
                <a:schemeClr val="tx1"/>
              </a:solidFill>
              <a:effectLst/>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4D6B4096-5A39-437C-80E0-65337154373C}"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xmlns="" val="2113329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875367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2826236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232870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6142757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500148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476069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9419984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59235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58511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0956143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4977042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2809957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956607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2715979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1038118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240013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0236320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86025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0399462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0880350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605966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3698417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2079250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317773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5171305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6282105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56077240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716102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4262567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240281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5276650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5819613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652474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7541374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25639046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7427920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5833414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118634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207001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619880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03283184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29717661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2940378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97759023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04537725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1256758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91766548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072289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78538075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1611918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745859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41728292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3881994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0712751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7155502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9155226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7106885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028797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42564618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95664607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0072696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03792198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26170733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422791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29231473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962583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935873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643875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8236694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7858189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73966045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1516590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45245824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66120606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5316466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290203467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254281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2015/6/2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8966758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9431219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5509220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66141737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1581642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152373368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2015/6/2</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xmlns="" val="333333022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46.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57.xml"/><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46.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2.jpeg"/><Relationship Id="rId7"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68.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9.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10.gif"/><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 name="矩形 2"/>
          <p:cNvSpPr/>
          <p:nvPr/>
        </p:nvSpPr>
        <p:spPr>
          <a:xfrm>
            <a:off x="0" y="7072"/>
            <a:ext cx="720080" cy="230832"/>
          </a:xfrm>
          <a:prstGeom prst="rect">
            <a:avLst/>
          </a:prstGeom>
        </p:spPr>
        <p:txBody>
          <a:bodyPr wrap="square">
            <a:spAutoFit/>
          </a:bodyPr>
          <a:lstStyle/>
          <a:p>
            <a:pPr lvl="0"/>
            <a:r>
              <a:rPr lang="en-US" altLang="zh-CN" sz="100" dirty="0"/>
              <a:t>PPT</a:t>
            </a:r>
            <a:r>
              <a:rPr lang="zh-CN" altLang="en-US" sz="100" dirty="0"/>
              <a:t>模板下载：</a:t>
            </a:r>
            <a:r>
              <a:rPr lang="en-US" altLang="zh-CN" sz="100" dirty="0"/>
              <a:t>www.1ppt.com/moban/     </a:t>
            </a:r>
            <a:r>
              <a:rPr lang="zh-CN" altLang="en-US" sz="100" dirty="0"/>
              <a:t>行业</a:t>
            </a:r>
            <a:r>
              <a:rPr lang="en-US" altLang="zh-CN" sz="100" dirty="0"/>
              <a:t>PPT</a:t>
            </a:r>
            <a:r>
              <a:rPr lang="zh-CN" altLang="en-US" sz="100" dirty="0"/>
              <a:t>模板：</a:t>
            </a:r>
            <a:r>
              <a:rPr lang="en-US" altLang="zh-CN" sz="100" dirty="0"/>
              <a:t>www.1ppt.com/hangye/ </a:t>
            </a:r>
          </a:p>
          <a:p>
            <a:pPr lvl="0"/>
            <a:r>
              <a:rPr lang="zh-CN" altLang="en-US" sz="100" dirty="0"/>
              <a:t>节日</a:t>
            </a:r>
            <a:r>
              <a:rPr lang="en-US" altLang="zh-CN" sz="100" dirty="0"/>
              <a:t>PPT</a:t>
            </a:r>
            <a:r>
              <a:rPr lang="zh-CN" altLang="en-US" sz="100" dirty="0"/>
              <a:t>模板：</a:t>
            </a:r>
            <a:r>
              <a:rPr lang="en-US" altLang="zh-CN" sz="100" dirty="0"/>
              <a:t>www.1ppt.com/jieri/           PPT</a:t>
            </a:r>
            <a:r>
              <a:rPr lang="zh-CN" altLang="en-US" sz="100" dirty="0"/>
              <a:t>素材下载：</a:t>
            </a:r>
            <a:r>
              <a:rPr lang="en-US" altLang="zh-CN" sz="100" dirty="0"/>
              <a:t>www.1ppt.com/sucai/</a:t>
            </a:r>
          </a:p>
          <a:p>
            <a:pPr lvl="0"/>
            <a:r>
              <a:rPr lang="en-US" altLang="zh-CN" sz="100" dirty="0"/>
              <a:t>PPT</a:t>
            </a:r>
            <a:r>
              <a:rPr lang="zh-CN" altLang="en-US" sz="100" dirty="0"/>
              <a:t>背景图片：</a:t>
            </a:r>
            <a:r>
              <a:rPr lang="en-US" altLang="zh-CN" sz="100" dirty="0"/>
              <a:t>www.1ppt.com/beijing/      PPT</a:t>
            </a:r>
            <a:r>
              <a:rPr lang="zh-CN" altLang="en-US" sz="100" dirty="0"/>
              <a:t>图表下载：</a:t>
            </a:r>
            <a:r>
              <a:rPr lang="en-US" altLang="zh-CN" sz="100" dirty="0"/>
              <a:t>www.1ppt.com/tubiao/      </a:t>
            </a:r>
          </a:p>
          <a:p>
            <a:pPr lvl="0"/>
            <a:r>
              <a:rPr lang="zh-CN" altLang="en-US" sz="100" dirty="0"/>
              <a:t>优秀</a:t>
            </a:r>
            <a:r>
              <a:rPr lang="en-US" altLang="zh-CN" sz="100" dirty="0"/>
              <a:t>PPT</a:t>
            </a:r>
            <a:r>
              <a:rPr lang="zh-CN" altLang="en-US" sz="100" dirty="0"/>
              <a:t>下载：</a:t>
            </a:r>
            <a:r>
              <a:rPr lang="en-US" altLang="zh-CN" sz="100" dirty="0"/>
              <a:t>www.1ppt.com/xiazai/        PPT</a:t>
            </a:r>
            <a:r>
              <a:rPr lang="zh-CN" altLang="en-US" sz="100" dirty="0"/>
              <a:t>教程： </a:t>
            </a:r>
            <a:r>
              <a:rPr lang="en-US" altLang="zh-CN" sz="100" dirty="0"/>
              <a:t>www.1ppt.com/powerpoint/      </a:t>
            </a:r>
          </a:p>
          <a:p>
            <a:pPr lvl="0"/>
            <a:r>
              <a:rPr lang="en-US" altLang="zh-CN" sz="100" dirty="0"/>
              <a:t>Word</a:t>
            </a:r>
            <a:r>
              <a:rPr lang="zh-CN" altLang="en-US" sz="100" dirty="0"/>
              <a:t>教程： </a:t>
            </a:r>
            <a:r>
              <a:rPr lang="en-US" altLang="zh-CN" sz="100" dirty="0"/>
              <a:t>www.1ppt.com/word/              Excel</a:t>
            </a:r>
            <a:r>
              <a:rPr lang="zh-CN" altLang="en-US" sz="100" dirty="0"/>
              <a:t>教程：</a:t>
            </a:r>
            <a:r>
              <a:rPr lang="en-US" altLang="zh-CN" sz="100" dirty="0"/>
              <a:t>www.1ppt.com/excel/  </a:t>
            </a:r>
          </a:p>
          <a:p>
            <a:pPr lvl="0"/>
            <a:r>
              <a:rPr lang="zh-CN" altLang="en-US" sz="100" dirty="0"/>
              <a:t>资料下载：</a:t>
            </a:r>
            <a:r>
              <a:rPr lang="en-US" altLang="zh-CN" sz="100" dirty="0"/>
              <a:t>www.1ppt.com/ziliao/                PPT</a:t>
            </a:r>
            <a:r>
              <a:rPr lang="zh-CN" altLang="en-US" sz="100" dirty="0"/>
              <a:t>课件下载：</a:t>
            </a:r>
            <a:r>
              <a:rPr lang="en-US" altLang="zh-CN" sz="100" dirty="0"/>
              <a:t>www.1ppt.com/kejian/ </a:t>
            </a:r>
          </a:p>
          <a:p>
            <a:pPr lvl="0"/>
            <a:r>
              <a:rPr lang="zh-CN" altLang="en-US" sz="100" dirty="0"/>
              <a:t>范文下载：</a:t>
            </a:r>
            <a:r>
              <a:rPr lang="en-US" altLang="zh-CN" sz="100" dirty="0"/>
              <a:t>www.1ppt.com/fanwen/             </a:t>
            </a:r>
            <a:r>
              <a:rPr lang="zh-CN" altLang="en-US" sz="100" dirty="0"/>
              <a:t>试卷下载：</a:t>
            </a:r>
            <a:r>
              <a:rPr lang="en-US" altLang="zh-CN" sz="100" dirty="0"/>
              <a:t>www.1ppt.com/shiti/  </a:t>
            </a:r>
          </a:p>
          <a:p>
            <a:pPr lvl="0"/>
            <a:r>
              <a:rPr lang="zh-CN" altLang="en-US" sz="100" dirty="0"/>
              <a:t>教案下载：</a:t>
            </a:r>
            <a:r>
              <a:rPr lang="en-US" altLang="zh-CN" sz="100" dirty="0"/>
              <a:t>www.1ppt.com/jiaoan/  </a:t>
            </a:r>
          </a:p>
          <a:p>
            <a:pPr lvl="0"/>
            <a:r>
              <a:rPr lang="en-US" altLang="zh-CN" sz="100" dirty="0"/>
              <a:t> </a:t>
            </a:r>
            <a:endParaRPr lang="zh-CN" altLang="en-US" sz="100" dirty="0"/>
          </a:p>
        </p:txBody>
      </p:sp>
    </p:spTree>
    <p:extLst>
      <p:ext uri="{BB962C8B-B14F-4D97-AF65-F5344CB8AC3E}">
        <p14:creationId xmlns:p14="http://schemas.microsoft.com/office/powerpoint/2010/main" xmlns="" val="3875061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8000" b="-18000"/>
          </a:stretch>
        </a:blipFill>
        <a:effectLst/>
      </p:bgPr>
    </p:bg>
    <p:spTree>
      <p:nvGrpSpPr>
        <p:cNvPr id="1" name=""/>
        <p:cNvGrpSpPr/>
        <p:nvPr/>
      </p:nvGrpSpPr>
      <p:grpSpPr>
        <a:xfrm>
          <a:off x="0" y="0"/>
          <a:ext cx="0" cy="0"/>
          <a:chOff x="0" y="0"/>
          <a:chExt cx="0" cy="0"/>
        </a:xfrm>
      </p:grpSpPr>
      <p:sp>
        <p:nvSpPr>
          <p:cNvPr id="3" name="矩形 2"/>
          <p:cNvSpPr/>
          <p:nvPr/>
        </p:nvSpPr>
        <p:spPr>
          <a:xfrm>
            <a:off x="513904" y="332656"/>
            <a:ext cx="1627370" cy="923330"/>
          </a:xfrm>
          <a:prstGeom prst="rect">
            <a:avLst/>
          </a:prstGeom>
          <a:noFill/>
        </p:spPr>
        <p:txBody>
          <a:bodyPr wrap="none" lIns="91440" tIns="45720" rIns="91440" bIns="45720">
            <a:spAutoFit/>
          </a:bodyPr>
          <a:lstStyle/>
          <a:p>
            <a:pPr algn="ctr"/>
            <a:r>
              <a:rPr lang="zh-CN" altLang="en-US" sz="5400" b="1" dirty="0" smtClean="0">
                <a:ln w="19050">
                  <a:noFill/>
                  <a:prstDash val="solid"/>
                </a:ln>
                <a:solidFill>
                  <a:srgbClr val="00B050"/>
                </a:solidFill>
                <a:effectLst>
                  <a:outerShdw blurRad="50000" dist="50800" dir="7500000" algn="tl">
                    <a:srgbClr val="000000">
                      <a:shade val="5000"/>
                      <a:alpha val="35000"/>
                    </a:srgbClr>
                  </a:outerShdw>
                </a:effectLst>
              </a:rPr>
              <a:t>目录</a:t>
            </a:r>
            <a:endParaRPr lang="zh-CN" altLang="en-US" sz="5400" b="1" dirty="0">
              <a:ln w="19050">
                <a:noFill/>
                <a:prstDash val="solid"/>
              </a:ln>
              <a:solidFill>
                <a:srgbClr val="00B050"/>
              </a:solidFill>
              <a:effectLst>
                <a:outerShdw blurRad="50000" dist="50800" dir="7500000" algn="tl">
                  <a:srgbClr val="000000">
                    <a:shade val="5000"/>
                    <a:alpha val="35000"/>
                  </a:srgbClr>
                </a:outerShdw>
              </a:effectLst>
            </a:endParaRPr>
          </a:p>
        </p:txBody>
      </p:sp>
      <p:sp>
        <p:nvSpPr>
          <p:cNvPr id="4" name="TextBox 3"/>
          <p:cNvSpPr txBox="1"/>
          <p:nvPr/>
        </p:nvSpPr>
        <p:spPr>
          <a:xfrm>
            <a:off x="513904" y="1628800"/>
            <a:ext cx="4346128" cy="3186065"/>
          </a:xfrm>
          <a:prstGeom prst="rect">
            <a:avLst/>
          </a:prstGeom>
          <a:noFill/>
        </p:spPr>
        <p:txBody>
          <a:bodyPr wrap="square" rtlCol="0">
            <a:spAutoFit/>
          </a:bodyPr>
          <a:lstStyle/>
          <a:p>
            <a:pPr>
              <a:lnSpc>
                <a:spcPct val="200000"/>
              </a:lnSpc>
            </a:pPr>
            <a:r>
              <a:rPr lang="zh-CN" altLang="en-US" sz="2600" b="1" dirty="0" smtClean="0">
                <a:solidFill>
                  <a:srgbClr val="00B050"/>
                </a:solidFill>
                <a:latin typeface="华文仿宋" pitchFamily="2" charset="-122"/>
                <a:ea typeface="华文仿宋" pitchFamily="2" charset="-122"/>
              </a:rPr>
              <a:t>一、端午节的来历</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二、端午节的主要习俗</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三、端午节的诗词</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四、端午节的当代演化</a:t>
            </a:r>
            <a:endParaRPr lang="zh-CN" altLang="en-US" sz="2600" b="1" dirty="0">
              <a:solidFill>
                <a:srgbClr val="00B050"/>
              </a:solidFill>
              <a:latin typeface="华文仿宋" pitchFamily="2" charset="-122"/>
              <a:ea typeface="华文仿宋" pitchFamily="2" charset="-122"/>
            </a:endParaRPr>
          </a:p>
        </p:txBody>
      </p:sp>
    </p:spTree>
    <p:extLst>
      <p:ext uri="{BB962C8B-B14F-4D97-AF65-F5344CB8AC3E}">
        <p14:creationId xmlns:p14="http://schemas.microsoft.com/office/powerpoint/2010/main" xmlns="" val="2716661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1" end="1"/>
                                            </p:txEl>
                                          </p:spTgt>
                                        </p:tgtEl>
                                      </p:cBhvr>
                                    </p:animEffect>
                                    <p:animScale>
                                      <p:cBhvr>
                                        <p:cTn id="7" dur="250" autoRev="1" fill="hold"/>
                                        <p:tgtEl>
                                          <p:spTgt spid="4">
                                            <p:txEl>
                                              <p:pRg st="1" end="1"/>
                                            </p:txEl>
                                          </p:spTgt>
                                        </p:tgtEl>
                                      </p:cBhvr>
                                      <p:by x="105000" y="105000"/>
                                    </p:animScale>
                                  </p:childTnLst>
                                </p:cTn>
                              </p:par>
                              <p:par>
                                <p:cTn id="8" presetID="53" presetClass="exit" presetSubtype="32" fill="hold" nodeType="withEffect">
                                  <p:stCondLst>
                                    <p:cond delay="0"/>
                                  </p:stCondLst>
                                  <p:childTnLst>
                                    <p:anim calcmode="lin" valueType="num">
                                      <p:cBhvr>
                                        <p:cTn id="9" dur="500"/>
                                        <p:tgtEl>
                                          <p:spTgt spid="4">
                                            <p:txEl>
                                              <p:pRg st="2" end="2"/>
                                            </p:txEl>
                                          </p:spTgt>
                                        </p:tgtEl>
                                        <p:attrNameLst>
                                          <p:attrName>ppt_w</p:attrName>
                                        </p:attrNameLst>
                                      </p:cBhvr>
                                      <p:tavLst>
                                        <p:tav tm="0">
                                          <p:val>
                                            <p:strVal val="ppt_w"/>
                                          </p:val>
                                        </p:tav>
                                        <p:tav tm="100000">
                                          <p:val>
                                            <p:fltVal val="0"/>
                                          </p:val>
                                        </p:tav>
                                      </p:tavLst>
                                    </p:anim>
                                    <p:anim calcmode="lin" valueType="num">
                                      <p:cBhvr>
                                        <p:cTn id="10" dur="500"/>
                                        <p:tgtEl>
                                          <p:spTgt spid="4">
                                            <p:txEl>
                                              <p:pRg st="2" end="2"/>
                                            </p:txEl>
                                          </p:spTgt>
                                        </p:tgtEl>
                                        <p:attrNameLst>
                                          <p:attrName>ppt_h</p:attrName>
                                        </p:attrNameLst>
                                      </p:cBhvr>
                                      <p:tavLst>
                                        <p:tav tm="0">
                                          <p:val>
                                            <p:strVal val="ppt_h"/>
                                          </p:val>
                                        </p:tav>
                                        <p:tav tm="100000">
                                          <p:val>
                                            <p:fltVal val="0"/>
                                          </p:val>
                                        </p:tav>
                                      </p:tavLst>
                                    </p:anim>
                                    <p:animEffect transition="out" filter="fade">
                                      <p:cBhvr>
                                        <p:cTn id="11" dur="500"/>
                                        <p:tgtEl>
                                          <p:spTgt spid="4">
                                            <p:txEl>
                                              <p:pRg st="2" end="2"/>
                                            </p:txEl>
                                          </p:spTgt>
                                        </p:tgtEl>
                                      </p:cBhvr>
                                    </p:animEffect>
                                    <p:set>
                                      <p:cBhvr>
                                        <p:cTn id="12" dur="1" fill="hold">
                                          <p:stCondLst>
                                            <p:cond delay="499"/>
                                          </p:stCondLst>
                                        </p:cTn>
                                        <p:tgtEl>
                                          <p:spTgt spid="4">
                                            <p:txEl>
                                              <p:pRg st="2" end="2"/>
                                            </p:txEl>
                                          </p:spTgt>
                                        </p:tgtEl>
                                        <p:attrNameLst>
                                          <p:attrName>style.visibility</p:attrName>
                                        </p:attrNameLst>
                                      </p:cBhvr>
                                      <p:to>
                                        <p:strVal val="hidden"/>
                                      </p:to>
                                    </p:set>
                                  </p:childTnLst>
                                </p:cTn>
                              </p:par>
                              <p:par>
                                <p:cTn id="13" presetID="53" presetClass="exit" presetSubtype="32" fill="hold" nodeType="withEffect">
                                  <p:stCondLst>
                                    <p:cond delay="0"/>
                                  </p:stCondLst>
                                  <p:childTnLst>
                                    <p:anim calcmode="lin" valueType="num">
                                      <p:cBhvr>
                                        <p:cTn id="14" dur="500"/>
                                        <p:tgtEl>
                                          <p:spTgt spid="4">
                                            <p:txEl>
                                              <p:pRg st="3" end="3"/>
                                            </p:txEl>
                                          </p:spTgt>
                                        </p:tgtEl>
                                        <p:attrNameLst>
                                          <p:attrName>ppt_w</p:attrName>
                                        </p:attrNameLst>
                                      </p:cBhvr>
                                      <p:tavLst>
                                        <p:tav tm="0">
                                          <p:val>
                                            <p:strVal val="ppt_w"/>
                                          </p:val>
                                        </p:tav>
                                        <p:tav tm="100000">
                                          <p:val>
                                            <p:fltVal val="0"/>
                                          </p:val>
                                        </p:tav>
                                      </p:tavLst>
                                    </p:anim>
                                    <p:anim calcmode="lin" valueType="num">
                                      <p:cBhvr>
                                        <p:cTn id="15" dur="500"/>
                                        <p:tgtEl>
                                          <p:spTgt spid="4">
                                            <p:txEl>
                                              <p:pRg st="3" end="3"/>
                                            </p:txEl>
                                          </p:spTgt>
                                        </p:tgtEl>
                                        <p:attrNameLst>
                                          <p:attrName>ppt_h</p:attrName>
                                        </p:attrNameLst>
                                      </p:cBhvr>
                                      <p:tavLst>
                                        <p:tav tm="0">
                                          <p:val>
                                            <p:strVal val="ppt_h"/>
                                          </p:val>
                                        </p:tav>
                                        <p:tav tm="100000">
                                          <p:val>
                                            <p:fltVal val="0"/>
                                          </p:val>
                                        </p:tav>
                                      </p:tavLst>
                                    </p:anim>
                                    <p:animEffect transition="out" filter="fade">
                                      <p:cBhvr>
                                        <p:cTn id="16" dur="500"/>
                                        <p:tgtEl>
                                          <p:spTgt spid="4">
                                            <p:txEl>
                                              <p:pRg st="3" end="3"/>
                                            </p:txEl>
                                          </p:spTgt>
                                        </p:tgtEl>
                                      </p:cBhvr>
                                    </p:animEffect>
                                    <p:set>
                                      <p:cBhvr>
                                        <p:cTn id="17" dur="1" fill="hold">
                                          <p:stCondLst>
                                            <p:cond delay="499"/>
                                          </p:stCondLst>
                                        </p:cTn>
                                        <p:tgtEl>
                                          <p:spTgt spid="4">
                                            <p:txEl>
                                              <p:pRg st="3" end="3"/>
                                            </p:txEl>
                                          </p:spTgt>
                                        </p:tgtEl>
                                        <p:attrNameLst>
                                          <p:attrName>style.visibility</p:attrName>
                                        </p:attrNameLst>
                                      </p:cBhvr>
                                      <p:to>
                                        <p:strVal val="hidden"/>
                                      </p:to>
                                    </p:set>
                                  </p:childTnLst>
                                </p:cTn>
                              </p:par>
                              <p:par>
                                <p:cTn id="18" presetID="53" presetClass="exit" presetSubtype="32" fill="hold" nodeType="withEffect">
                                  <p:stCondLst>
                                    <p:cond delay="0"/>
                                  </p:stCondLst>
                                  <p:childTnLst>
                                    <p:anim calcmode="lin" valueType="num">
                                      <p:cBhvr>
                                        <p:cTn id="19" dur="500"/>
                                        <p:tgtEl>
                                          <p:spTgt spid="4">
                                            <p:txEl>
                                              <p:pRg st="0" end="0"/>
                                            </p:txEl>
                                          </p:spTgt>
                                        </p:tgtEl>
                                        <p:attrNameLst>
                                          <p:attrName>ppt_w</p:attrName>
                                        </p:attrNameLst>
                                      </p:cBhvr>
                                      <p:tavLst>
                                        <p:tav tm="0">
                                          <p:val>
                                            <p:strVal val="ppt_w"/>
                                          </p:val>
                                        </p:tav>
                                        <p:tav tm="100000">
                                          <p:val>
                                            <p:fltVal val="0"/>
                                          </p:val>
                                        </p:tav>
                                      </p:tavLst>
                                    </p:anim>
                                    <p:anim calcmode="lin" valueType="num">
                                      <p:cBhvr>
                                        <p:cTn id="20" dur="500"/>
                                        <p:tgtEl>
                                          <p:spTgt spid="4">
                                            <p:txEl>
                                              <p:pRg st="0" end="0"/>
                                            </p:txEl>
                                          </p:spTgt>
                                        </p:tgtEl>
                                        <p:attrNameLst>
                                          <p:attrName>ppt_h</p:attrName>
                                        </p:attrNameLst>
                                      </p:cBhvr>
                                      <p:tavLst>
                                        <p:tav tm="0">
                                          <p:val>
                                            <p:strVal val="ppt_h"/>
                                          </p:val>
                                        </p:tav>
                                        <p:tav tm="100000">
                                          <p:val>
                                            <p:fltVal val="0"/>
                                          </p:val>
                                        </p:tav>
                                      </p:tavLst>
                                    </p:anim>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1026" name="Picture 2" descr="C:\Users\一城之风\Desktop\端午节\端午节\5070927_234516570372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2859" b="12859"/>
          <a:stretch/>
        </p:blipFill>
        <p:spPr bwMode="auto">
          <a:xfrm>
            <a:off x="0" y="116632"/>
            <a:ext cx="9144000" cy="7128792"/>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0" y="2348880"/>
            <a:ext cx="9144000" cy="2592288"/>
          </a:xfrm>
          <a:prstGeom prst="rect">
            <a:avLst/>
          </a:prstGeom>
          <a:solidFill>
            <a:srgbClr val="FFFF00">
              <a:alpha val="50000"/>
            </a:srgbClr>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nSpc>
                <a:spcPct val="150000"/>
              </a:lnSpc>
            </a:pPr>
            <a:endParaRPr lang="zh-CN" altLang="en-US" sz="2400" dirty="0">
              <a:solidFill>
                <a:schemeClr val="tx1"/>
              </a:solidFill>
              <a:latin typeface="微软雅黑" pitchFamily="34" charset="-122"/>
              <a:ea typeface="微软雅黑" pitchFamily="34" charset="-122"/>
            </a:endParaRPr>
          </a:p>
        </p:txBody>
      </p:sp>
      <p:sp>
        <p:nvSpPr>
          <p:cNvPr id="3" name="TextBox 2"/>
          <p:cNvSpPr txBox="1"/>
          <p:nvPr/>
        </p:nvSpPr>
        <p:spPr>
          <a:xfrm>
            <a:off x="0" y="2482094"/>
            <a:ext cx="9144000" cy="2243050"/>
          </a:xfrm>
          <a:prstGeom prst="rect">
            <a:avLst/>
          </a:prstGeom>
          <a:noFill/>
        </p:spPr>
        <p:txBody>
          <a:bodyPr wrap="square" rtlCol="0">
            <a:spAutoFit/>
          </a:bodyPr>
          <a:lstStyle/>
          <a:p>
            <a:pPr lvl="0">
              <a:lnSpc>
                <a:spcPct val="150000"/>
              </a:lnSpc>
            </a:pPr>
            <a:r>
              <a:rPr lang="zh-CN" altLang="en-US" sz="2400" dirty="0">
                <a:solidFill>
                  <a:prstClr val="black"/>
                </a:solidFill>
                <a:latin typeface="微软雅黑" pitchFamily="34" charset="-122"/>
                <a:ea typeface="微软雅黑" pitchFamily="34" charset="-122"/>
              </a:rPr>
              <a:t> </a:t>
            </a:r>
            <a:r>
              <a:rPr lang="zh-CN" altLang="en-US" sz="2400" dirty="0" smtClean="0">
                <a:solidFill>
                  <a:prstClr val="black"/>
                </a:solidFill>
                <a:latin typeface="微软雅黑" pitchFamily="34" charset="-122"/>
                <a:ea typeface="微软雅黑" pitchFamily="34" charset="-122"/>
              </a:rPr>
              <a:t>      </a:t>
            </a:r>
            <a:r>
              <a:rPr lang="zh-CN" altLang="en-US" sz="2400" b="1" dirty="0" smtClean="0">
                <a:solidFill>
                  <a:prstClr val="black"/>
                </a:solidFill>
                <a:latin typeface="微软雅黑" pitchFamily="34" charset="-122"/>
                <a:ea typeface="微软雅黑" pitchFamily="34" charset="-122"/>
              </a:rPr>
              <a:t>当时</a:t>
            </a:r>
            <a:r>
              <a:rPr lang="zh-CN" altLang="en-US" sz="2400" b="1" dirty="0">
                <a:solidFill>
                  <a:prstClr val="black"/>
                </a:solidFill>
                <a:latin typeface="微软雅黑" pitchFamily="34" charset="-122"/>
                <a:ea typeface="微软雅黑" pitchFamily="34" charset="-122"/>
              </a:rPr>
              <a:t>楚人因舍不得贤臣屈原死去，于是有许多人划船追赶拯救。他们争先恐后，追至洞庭湖时不见踪迹，是为龙舟竞渡之起源，后每年五月五日划龙舟以纪念之。借划龙舟驱散江中之鱼，以免鱼吃掉屈原的尸体</a:t>
            </a:r>
            <a:r>
              <a:rPr lang="zh-CN" altLang="en-US" sz="2400" b="1" dirty="0" smtClean="0">
                <a:solidFill>
                  <a:prstClr val="black"/>
                </a:solidFill>
                <a:latin typeface="微软雅黑" pitchFamily="34" charset="-122"/>
                <a:ea typeface="微软雅黑" pitchFamily="34" charset="-122"/>
              </a:rPr>
              <a:t>。</a:t>
            </a:r>
            <a:endParaRPr lang="en-US" altLang="zh-CN" sz="24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0453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一城之风\Desktop\端午节\端午节\225104_131522028_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8560" y="-171400"/>
            <a:ext cx="9972600" cy="4941168"/>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7504" y="4736452"/>
            <a:ext cx="8928992" cy="1938992"/>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lvl="0"/>
            <a:r>
              <a:rPr lang="zh-CN" altLang="en-US" sz="2400" dirty="0">
                <a:solidFill>
                  <a:prstClr val="black"/>
                </a:solidFill>
                <a:latin typeface="微软雅黑" pitchFamily="34" charset="-122"/>
                <a:ea typeface="微软雅黑" pitchFamily="34" charset="-122"/>
              </a:rPr>
              <a:t> </a:t>
            </a:r>
            <a:r>
              <a:rPr lang="zh-CN" altLang="en-US" sz="2400" dirty="0" smtClean="0">
                <a:solidFill>
                  <a:prstClr val="black"/>
                </a:solidFill>
                <a:latin typeface="微软雅黑" pitchFamily="34" charset="-122"/>
                <a:ea typeface="微软雅黑" pitchFamily="34" charset="-122"/>
              </a:rPr>
              <a:t>      竞渡</a:t>
            </a:r>
            <a:r>
              <a:rPr lang="zh-CN" altLang="en-US" sz="2400" dirty="0">
                <a:solidFill>
                  <a:prstClr val="black"/>
                </a:solidFill>
                <a:latin typeface="微软雅黑" pitchFamily="34" charset="-122"/>
                <a:ea typeface="微软雅黑" pitchFamily="34" charset="-122"/>
              </a:rPr>
              <a:t>之习，盛行于吴、越楚。清乾隆二十九年台湾开始有龙舟竞渡，当时台湾知府蒋元君曾在台南市法华寺半月池主持友谊赛。</a:t>
            </a:r>
            <a:endParaRPr lang="en-US" altLang="zh-CN" sz="2400" dirty="0">
              <a:solidFill>
                <a:prstClr val="black"/>
              </a:solidFill>
              <a:latin typeface="微软雅黑" pitchFamily="34" charset="-122"/>
              <a:ea typeface="微软雅黑" pitchFamily="34" charset="-122"/>
            </a:endParaRPr>
          </a:p>
          <a:p>
            <a:pPr lvl="0"/>
            <a:r>
              <a:rPr lang="zh-CN" altLang="en-US" sz="2400" dirty="0">
                <a:solidFill>
                  <a:prstClr val="black"/>
                </a:solidFill>
                <a:latin typeface="微软雅黑" pitchFamily="34" charset="-122"/>
                <a:ea typeface="微软雅黑" pitchFamily="34" charset="-122"/>
              </a:rPr>
              <a:t>       现在台湾每年五月五日都举行龙舟竞赛。香港有竞渡，近来英国人也有仿效中国人的做法，组织鬼佬队，进行竞赛活动。 </a:t>
            </a:r>
            <a:endParaRPr lang="zh-CN" altLang="en-US" sz="2400" dirty="0"/>
          </a:p>
        </p:txBody>
      </p:sp>
    </p:spTree>
    <p:extLst>
      <p:ext uri="{BB962C8B-B14F-4D97-AF65-F5344CB8AC3E}">
        <p14:creationId xmlns:p14="http://schemas.microsoft.com/office/powerpoint/2010/main" xmlns="" val="1181062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050" name="Picture 2" descr="C:\Users\一城之风\Desktop\端午节\端午节\473155_204901075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8578" r="42845" b="63127"/>
          <a:stretch/>
        </p:blipFill>
        <p:spPr bwMode="auto">
          <a:xfrm>
            <a:off x="0" y="980728"/>
            <a:ext cx="2785483" cy="2952328"/>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p:cNvPicPr>
            <a:picLocks noChangeArrowheads="1"/>
          </p:cNvPicPr>
          <p:nvPr/>
        </p:nvPicPr>
        <p:blipFill rotWithShape="1">
          <a:blip r:embed="rId4" cstate="print">
            <a:extLst>
              <a:ext uri="{28A0092B-C50C-407E-A947-70E740481C1C}">
                <a14:useLocalDpi xmlns:a14="http://schemas.microsoft.com/office/drawing/2010/main" xmlns="" val="0"/>
              </a:ext>
            </a:extLst>
          </a:blip>
          <a:srcRect l="54716" t="989" r="16648" b="65376"/>
          <a:stretch/>
        </p:blipFill>
        <p:spPr bwMode="auto">
          <a:xfrm>
            <a:off x="6372000" y="1012950"/>
            <a:ext cx="2772000" cy="2920106"/>
          </a:xfrm>
          <a:prstGeom prst="rect">
            <a:avLst/>
          </a:prstGeom>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2" name="Picture 4"/>
          <p:cNvPicPr>
            <a:picLocks noChangeArrowheads="1"/>
          </p:cNvPicPr>
          <p:nvPr/>
        </p:nvPicPr>
        <p:blipFill rotWithShape="1">
          <a:blip r:embed="rId4" cstate="print">
            <a:extLst>
              <a:ext uri="{28A0092B-C50C-407E-A947-70E740481C1C}">
                <a14:useLocalDpi xmlns:a14="http://schemas.microsoft.com/office/drawing/2010/main" xmlns="" val="0"/>
              </a:ext>
            </a:extLst>
          </a:blip>
          <a:srcRect l="69602" t="29033" b="44715"/>
          <a:stretch/>
        </p:blipFill>
        <p:spPr bwMode="auto">
          <a:xfrm>
            <a:off x="6376451" y="3933056"/>
            <a:ext cx="2772000" cy="2933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3" name="Picture 5"/>
          <p:cNvPicPr>
            <a:picLocks noChangeArrowheads="1"/>
          </p:cNvPicPr>
          <p:nvPr/>
        </p:nvPicPr>
        <p:blipFill rotWithShape="1">
          <a:blip r:embed="rId4" cstate="print">
            <a:extLst>
              <a:ext uri="{28A0092B-C50C-407E-A947-70E740481C1C}">
                <a14:useLocalDpi xmlns:a14="http://schemas.microsoft.com/office/drawing/2010/main" xmlns="" val="0"/>
              </a:ext>
            </a:extLst>
          </a:blip>
          <a:srcRect l="3125" t="42160" r="71818" b="8491"/>
          <a:stretch/>
        </p:blipFill>
        <p:spPr bwMode="auto">
          <a:xfrm rot="16200000">
            <a:off x="-70656" y="4010453"/>
            <a:ext cx="2933537" cy="27787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a:off x="3378403" y="1137518"/>
            <a:ext cx="2387192" cy="923330"/>
          </a:xfrm>
          <a:prstGeom prst="rect">
            <a:avLst/>
          </a:prstGeom>
          <a:noFill/>
        </p:spPr>
        <p:txBody>
          <a:bodyPr wrap="none" lIns="91440" tIns="45720" rIns="91440" bIns="45720">
            <a:spAutoFit/>
          </a:bodyPr>
          <a:lstStyle/>
          <a:p>
            <a:pPr algn="ctr"/>
            <a:r>
              <a:rPr lang="zh-CN" altLang="en-US" sz="5400" b="1" spc="300" dirty="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rPr>
              <a:t>吃粽子</a:t>
            </a:r>
            <a:endParaRPr lang="zh-CN" altLang="en-US" sz="5400" b="1" cap="none" spc="300" dirty="0">
              <a:ln w="11430" cmpd="sng">
                <a:solidFill>
                  <a:schemeClr val="accent1">
                    <a:tint val="10000"/>
                  </a:schemeClr>
                </a:solidFill>
                <a:prstDash val="solid"/>
                <a:miter lim="800000"/>
              </a:ln>
              <a:solidFill>
                <a:srgbClr val="00B050"/>
              </a:solidFill>
              <a:effectLst>
                <a:glow rad="45500">
                  <a:schemeClr val="accent1">
                    <a:satMod val="220000"/>
                    <a:alpha val="35000"/>
                  </a:schemeClr>
                </a:glow>
              </a:effectLst>
            </a:endParaRPr>
          </a:p>
        </p:txBody>
      </p:sp>
      <p:sp>
        <p:nvSpPr>
          <p:cNvPr id="6" name="矩形 5"/>
          <p:cNvSpPr/>
          <p:nvPr/>
        </p:nvSpPr>
        <p:spPr>
          <a:xfrm>
            <a:off x="3041830" y="2348880"/>
            <a:ext cx="3060340" cy="3970318"/>
          </a:xfrm>
          <a:prstGeom prst="rect">
            <a:avLst/>
          </a:prstGeom>
        </p:spPr>
        <p:txBody>
          <a:bodyPr wrap="square">
            <a:spAutoFit/>
          </a:bodyPr>
          <a:lstStyle/>
          <a:p>
            <a:pPr>
              <a:lnSpc>
                <a:spcPct val="150000"/>
              </a:lnSpc>
            </a:pPr>
            <a:r>
              <a:rPr lang="en-US" altLang="zh-CN" sz="2400" dirty="0" smtClean="0">
                <a:solidFill>
                  <a:srgbClr val="00B050"/>
                </a:solidFill>
                <a:latin typeface="微软雅黑" pitchFamily="34" charset="-122"/>
                <a:ea typeface="微软雅黑" pitchFamily="34" charset="-122"/>
              </a:rPr>
              <a:t>       </a:t>
            </a:r>
            <a:r>
              <a:rPr lang="zh-CN" altLang="zh-CN" sz="2400" dirty="0" smtClean="0">
                <a:solidFill>
                  <a:srgbClr val="00B050"/>
                </a:solidFill>
                <a:latin typeface="微软雅黑" pitchFamily="34" charset="-122"/>
                <a:ea typeface="微软雅黑" pitchFamily="34" charset="-122"/>
              </a:rPr>
              <a:t>荆楚之</a:t>
            </a:r>
            <a:r>
              <a:rPr lang="zh-CN" altLang="zh-CN" sz="2400" dirty="0">
                <a:solidFill>
                  <a:srgbClr val="00B050"/>
                </a:solidFill>
                <a:latin typeface="微软雅黑" pitchFamily="34" charset="-122"/>
                <a:ea typeface="微软雅黑" pitchFamily="34" charset="-122"/>
              </a:rPr>
              <a:t>人，在五月五日煮糯米饭或蒸粽糕投入江中，以祭祀屈原，为恐鱼吃掉，故用竹筒盛装糯米饭掷下，以后渐用粽叶包米代替竹筒。 </a:t>
            </a:r>
            <a:endParaRPr lang="zh-CN" altLang="en-US" sz="2400" dirty="0">
              <a:solidFill>
                <a:srgbClr val="00B050"/>
              </a:solidFill>
              <a:latin typeface="微软雅黑" pitchFamily="34" charset="-122"/>
              <a:ea typeface="微软雅黑" pitchFamily="34" charset="-122"/>
            </a:endParaRPr>
          </a:p>
        </p:txBody>
      </p:sp>
      <p:cxnSp>
        <p:nvCxnSpPr>
          <p:cNvPr id="8" name="直接连接符 7"/>
          <p:cNvCxnSpPr/>
          <p:nvPr/>
        </p:nvCxnSpPr>
        <p:spPr>
          <a:xfrm>
            <a:off x="3167844" y="2060848"/>
            <a:ext cx="2808312" cy="0"/>
          </a:xfrm>
          <a:prstGeom prst="line">
            <a:avLst/>
          </a:prstGeom>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xmlns="" val="412130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1+#ppt_w/2"/>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2051"/>
                                        </p:tgtEl>
                                        <p:attrNameLst>
                                          <p:attrName>style.visibility</p:attrName>
                                        </p:attrNameLst>
                                      </p:cBhvr>
                                      <p:to>
                                        <p:strVal val="visible"/>
                                      </p:to>
                                    </p:set>
                                    <p:anim calcmode="lin" valueType="num">
                                      <p:cBhvr additive="base">
                                        <p:cTn id="12" dur="500" fill="hold"/>
                                        <p:tgtEl>
                                          <p:spTgt spid="2051"/>
                                        </p:tgtEl>
                                        <p:attrNameLst>
                                          <p:attrName>ppt_x</p:attrName>
                                        </p:attrNameLst>
                                      </p:cBhvr>
                                      <p:tavLst>
                                        <p:tav tm="0">
                                          <p:val>
                                            <p:strVal val="0-#ppt_w/2"/>
                                          </p:val>
                                        </p:tav>
                                        <p:tav tm="100000">
                                          <p:val>
                                            <p:strVal val="#ppt_x"/>
                                          </p:val>
                                        </p:tav>
                                      </p:tavLst>
                                    </p:anim>
                                    <p:anim calcmode="lin" valueType="num">
                                      <p:cBhvr additive="base">
                                        <p:cTn id="13" dur="500" fill="hold"/>
                                        <p:tgtEl>
                                          <p:spTgt spid="205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2053"/>
                                        </p:tgtEl>
                                        <p:attrNameLst>
                                          <p:attrName>style.visibility</p:attrName>
                                        </p:attrNameLst>
                                      </p:cBhvr>
                                      <p:to>
                                        <p:strVal val="visible"/>
                                      </p:to>
                                    </p:set>
                                    <p:anim calcmode="lin" valueType="num">
                                      <p:cBhvr additive="base">
                                        <p:cTn id="17" dur="500" fill="hold"/>
                                        <p:tgtEl>
                                          <p:spTgt spid="2053"/>
                                        </p:tgtEl>
                                        <p:attrNameLst>
                                          <p:attrName>ppt_x</p:attrName>
                                        </p:attrNameLst>
                                      </p:cBhvr>
                                      <p:tavLst>
                                        <p:tav tm="0">
                                          <p:val>
                                            <p:strVal val="1+#ppt_w/2"/>
                                          </p:val>
                                        </p:tav>
                                        <p:tav tm="100000">
                                          <p:val>
                                            <p:strVal val="#ppt_x"/>
                                          </p:val>
                                        </p:tav>
                                      </p:tavLst>
                                    </p:anim>
                                    <p:anim calcmode="lin" valueType="num">
                                      <p:cBhvr additive="base">
                                        <p:cTn id="18" dur="500" fill="hold"/>
                                        <p:tgtEl>
                                          <p:spTgt spid="205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9" fill="hold" nodeType="afterEffect">
                                  <p:stCondLst>
                                    <p:cond delay="0"/>
                                  </p:stCondLst>
                                  <p:childTnLst>
                                    <p:set>
                                      <p:cBhvr>
                                        <p:cTn id="21" dur="1" fill="hold">
                                          <p:stCondLst>
                                            <p:cond delay="0"/>
                                          </p:stCondLst>
                                        </p:cTn>
                                        <p:tgtEl>
                                          <p:spTgt spid="2052"/>
                                        </p:tgtEl>
                                        <p:attrNameLst>
                                          <p:attrName>style.visibility</p:attrName>
                                        </p:attrNameLst>
                                      </p:cBhvr>
                                      <p:to>
                                        <p:strVal val="visible"/>
                                      </p:to>
                                    </p:set>
                                    <p:anim calcmode="lin" valueType="num">
                                      <p:cBhvr additive="base">
                                        <p:cTn id="22" dur="500" fill="hold"/>
                                        <p:tgtEl>
                                          <p:spTgt spid="2052"/>
                                        </p:tgtEl>
                                        <p:attrNameLst>
                                          <p:attrName>ppt_x</p:attrName>
                                        </p:attrNameLst>
                                      </p:cBhvr>
                                      <p:tavLst>
                                        <p:tav tm="0">
                                          <p:val>
                                            <p:strVal val="0-#ppt_w/2"/>
                                          </p:val>
                                        </p:tav>
                                        <p:tav tm="100000">
                                          <p:val>
                                            <p:strVal val="#ppt_x"/>
                                          </p:val>
                                        </p:tav>
                                      </p:tavLst>
                                    </p:anim>
                                    <p:anim calcmode="lin" valueType="num">
                                      <p:cBhvr additive="base">
                                        <p:cTn id="23" dur="500" fill="hold"/>
                                        <p:tgtEl>
                                          <p:spTgt spid="205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6" presetClass="entr" presetSubtype="2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inVertic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C:\Users\一城之风\Desktop\端午节\端午节\7316537_162050733343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3273"/>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2843808" y="0"/>
            <a:ext cx="3168352" cy="6957392"/>
          </a:xfrm>
          <a:prstGeom prst="rect">
            <a:avLst/>
          </a:prstGeom>
          <a:solidFill>
            <a:schemeClr val="bg1">
              <a:lumMod val="65000"/>
              <a:alpha val="74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r>
              <a:rPr lang="zh-CN" altLang="en-US" sz="2400" b="1" dirty="0" smtClean="0">
                <a:solidFill>
                  <a:schemeClr val="tx1">
                    <a:lumMod val="75000"/>
                    <a:lumOff val="25000"/>
                  </a:schemeClr>
                </a:solidFill>
                <a:latin typeface="微软雅黑" pitchFamily="34" charset="-122"/>
                <a:ea typeface="微软雅黑" pitchFamily="34" charset="-122"/>
              </a:rPr>
              <a:t>        粽子</a:t>
            </a:r>
            <a:r>
              <a:rPr lang="zh-CN" altLang="en-US" sz="2400" b="1" dirty="0">
                <a:solidFill>
                  <a:schemeClr val="tx1">
                    <a:lumMod val="75000"/>
                    <a:lumOff val="25000"/>
                  </a:schemeClr>
                </a:solidFill>
                <a:latin typeface="微软雅黑" pitchFamily="34" charset="-122"/>
                <a:ea typeface="微软雅黑" pitchFamily="34" charset="-122"/>
              </a:rPr>
              <a:t>最早出现在春秋时期，当时主要有两种粽子用菰叶（茭白叶）包黍米成牛角状，称“角黍”；用竹筒装米密封烤熟，称“筒粽”。到晋代，端午食粽子成为全国性风俗，“仲夏端午，烹鹜角黍”，这是西晋周处所作</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风土记</a:t>
            </a:r>
            <a:r>
              <a:rPr lang="en-US" altLang="zh-CN" sz="2400" b="1" dirty="0">
                <a:solidFill>
                  <a:schemeClr val="tx1">
                    <a:lumMod val="75000"/>
                    <a:lumOff val="25000"/>
                  </a:schemeClr>
                </a:solidFill>
                <a:latin typeface="微软雅黑" pitchFamily="34" charset="-122"/>
                <a:ea typeface="微软雅黑" pitchFamily="34" charset="-122"/>
              </a:rPr>
              <a:t>》</a:t>
            </a:r>
            <a:r>
              <a:rPr lang="zh-CN" altLang="en-US" sz="2400" b="1" dirty="0">
                <a:solidFill>
                  <a:schemeClr val="tx1">
                    <a:lumMod val="75000"/>
                    <a:lumOff val="25000"/>
                  </a:schemeClr>
                </a:solidFill>
                <a:latin typeface="微软雅黑" pitchFamily="34" charset="-122"/>
                <a:ea typeface="微软雅黑" pitchFamily="34" charset="-122"/>
              </a:rPr>
              <a:t>一书中的明确记载。当时包粽子的原                料除米外，还添加                         中药材益智仁，                           称“益智粽”。</a:t>
            </a:r>
          </a:p>
        </p:txBody>
      </p:sp>
      <p:sp>
        <p:nvSpPr>
          <p:cNvPr id="4" name="矩形 3"/>
          <p:cNvSpPr/>
          <p:nvPr/>
        </p:nvSpPr>
        <p:spPr>
          <a:xfrm>
            <a:off x="6022529" y="139279"/>
            <a:ext cx="3013967" cy="769441"/>
          </a:xfrm>
          <a:prstGeom prst="rect">
            <a:avLst/>
          </a:prstGeom>
          <a:noFill/>
        </p:spPr>
        <p:txBody>
          <a:bodyPr wrap="none" lIns="91440" tIns="45720" rIns="91440" bIns="45720">
            <a:spAutoFit/>
          </a:bodyPr>
          <a:lstStyle/>
          <a:p>
            <a:pPr algn="ctr"/>
            <a:r>
              <a:rPr lang="zh-CN" altLang="en-US" sz="44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rPr>
              <a:t>粽子的由来</a:t>
            </a:r>
            <a:endParaRPr lang="zh-CN" altLang="en-US" sz="44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extLst>
      <p:ext uri="{BB962C8B-B14F-4D97-AF65-F5344CB8AC3E}">
        <p14:creationId xmlns:p14="http://schemas.microsoft.com/office/powerpoint/2010/main" xmlns="" val="1828946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0-#ppt_h/2"/>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200952214550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96752"/>
            <a:ext cx="9144000" cy="566124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1331640" y="202303"/>
            <a:ext cx="3663182" cy="923330"/>
          </a:xfrm>
          <a:prstGeom prst="rect">
            <a:avLst/>
          </a:prstGeom>
          <a:noFill/>
        </p:spPr>
        <p:txBody>
          <a:bodyPr wrap="none" lIns="91440" tIns="45720" rIns="91440" bIns="45720">
            <a:spAutoFit/>
          </a:bodyPr>
          <a:lstStyle/>
          <a:p>
            <a:pPr algn="ctr"/>
            <a:r>
              <a:rPr lang="zh-CN" altLang="en-US" sz="5400" b="1" cap="none" spc="0" dirty="0" smtClean="0">
                <a:ln w="19050">
                  <a:solidFill>
                    <a:schemeClr val="tx2">
                      <a:tint val="1000"/>
                    </a:schemeClr>
                  </a:solidFill>
                  <a:prstDash val="solid"/>
                </a:ln>
                <a:solidFill>
                  <a:schemeClr val="accent3"/>
                </a:solidFill>
                <a:latin typeface="微软雅黑" pitchFamily="34" charset="-122"/>
                <a:ea typeface="微软雅黑" pitchFamily="34" charset="-122"/>
              </a:rPr>
              <a:t>的制作方法</a:t>
            </a:r>
            <a:endParaRPr lang="zh-CN" altLang="en-US" sz="5400" b="1" cap="none" spc="0" dirty="0">
              <a:ln w="19050">
                <a:solidFill>
                  <a:schemeClr val="tx2">
                    <a:tint val="1000"/>
                  </a:schemeClr>
                </a:solidFill>
                <a:prstDash val="solid"/>
              </a:ln>
              <a:solidFill>
                <a:schemeClr val="accent3"/>
              </a:solidFill>
              <a:latin typeface="微软雅黑" pitchFamily="34" charset="-122"/>
              <a:ea typeface="微软雅黑" pitchFamily="34" charset="-122"/>
            </a:endParaRPr>
          </a:p>
        </p:txBody>
      </p:sp>
      <p:pic>
        <p:nvPicPr>
          <p:cNvPr id="6" name="Picture 7" descr="C:\Users\一城之风\Desktop\端午节\端午节\2004999_105502045_2.jpg"/>
          <p:cNvPicPr>
            <a:picLocks noChangeAspect="1" noChangeArrowheads="1"/>
          </p:cNvPicPr>
          <p:nvPr/>
        </p:nvPicPr>
        <p:blipFill rotWithShape="1">
          <a:blip r:embed="rId3" cstate="print">
            <a:extLst>
              <a:ext uri="{BEBA8EAE-BF5A-486C-A8C5-ECC9F3942E4B}">
                <a14:imgProps xmlns:a14="http://schemas.microsoft.com/office/drawing/2010/main" xmlns="">
                  <a14:imgLayer r:embed="rId4">
                    <a14:imgEffect>
                      <a14:backgroundRemoval t="22037" b="77880" l="12374" r="81577"/>
                    </a14:imgEffect>
                  </a14:imgLayer>
                </a14:imgProps>
              </a:ext>
              <a:ext uri="{28A0092B-C50C-407E-A947-70E740481C1C}">
                <a14:useLocalDpi xmlns:a14="http://schemas.microsoft.com/office/drawing/2010/main" xmlns="" val="0"/>
              </a:ext>
            </a:extLst>
          </a:blip>
          <a:srcRect l="10887" t="21701" r="17557" b="22206"/>
          <a:stretch/>
        </p:blipFill>
        <p:spPr bwMode="auto">
          <a:xfrm>
            <a:off x="201337" y="152681"/>
            <a:ext cx="1130303" cy="97295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429671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116" y="5671502"/>
            <a:ext cx="8868964" cy="954107"/>
          </a:xfrm>
          <a:prstGeom prst="rect">
            <a:avLst/>
          </a:prstGeom>
        </p:spPr>
        <p:txBody>
          <a:bodyPr wrap="square">
            <a:spAutoFit/>
          </a:bodyPr>
          <a:lstStyle/>
          <a:p>
            <a:r>
              <a:rPr lang="en-US" altLang="zh-CN" sz="2800" dirty="0" smtClean="0">
                <a:solidFill>
                  <a:srgbClr val="006600"/>
                </a:solidFill>
              </a:rPr>
              <a:t>         </a:t>
            </a:r>
            <a:r>
              <a:rPr lang="zh-CN" altLang="zh-CN" sz="2800" dirty="0" smtClean="0">
                <a:solidFill>
                  <a:srgbClr val="006600"/>
                </a:solidFill>
              </a:rPr>
              <a:t>旧时</a:t>
            </a:r>
            <a:r>
              <a:rPr lang="zh-CN" altLang="zh-CN" sz="2800" dirty="0">
                <a:solidFill>
                  <a:srgbClr val="006600"/>
                </a:solidFill>
              </a:rPr>
              <a:t>端午节驱邪辟祟之物，也作装饰品。我国古代视虎为神兽，俗以为可以镇祟辟邪、保佑安宁</a:t>
            </a:r>
            <a:r>
              <a:rPr lang="zh-CN" altLang="zh-CN" sz="2800" dirty="0" smtClean="0">
                <a:solidFill>
                  <a:srgbClr val="006600"/>
                </a:solidFill>
              </a:rPr>
              <a:t>。</a:t>
            </a:r>
            <a:r>
              <a:rPr lang="zh-CN" altLang="en-US" dirty="0" smtClean="0">
                <a:solidFill>
                  <a:srgbClr val="006600"/>
                </a:solidFill>
              </a:rPr>
              <a:t>（备注详情）</a:t>
            </a:r>
            <a:endParaRPr lang="zh-CN" altLang="en-US" sz="2800" dirty="0">
              <a:solidFill>
                <a:srgbClr val="006600"/>
              </a:solidFill>
            </a:endParaRPr>
          </a:p>
        </p:txBody>
      </p:sp>
      <p:pic>
        <p:nvPicPr>
          <p:cNvPr id="1026" name="Picture 2" descr="C:\Users\一城之风\Desktop\端午节\5021_1578021377.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39552" y="1196752"/>
            <a:ext cx="6502145" cy="424806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7635241" y="1412776"/>
            <a:ext cx="1237839" cy="2554545"/>
          </a:xfrm>
          <a:prstGeom prst="rect">
            <a:avLst/>
          </a:prstGeom>
        </p:spPr>
        <p:txBody>
          <a:bodyPr wrap="none">
            <a:spAutoFit/>
          </a:bodyPr>
          <a:lstStyle/>
          <a:p>
            <a:r>
              <a:rPr lang="zh-CN" altLang="zh-CN" sz="8000" b="1" dirty="0" smtClean="0">
                <a:solidFill>
                  <a:srgbClr val="00B050"/>
                </a:solidFill>
                <a:effectLst>
                  <a:glow rad="101600">
                    <a:srgbClr val="FFFF00">
                      <a:alpha val="60000"/>
                    </a:srgbClr>
                  </a:glow>
                </a:effectLst>
                <a:latin typeface="Adobe 黑体 Std R" pitchFamily="34" charset="-122"/>
                <a:ea typeface="Adobe 黑体 Std R" pitchFamily="34" charset="-122"/>
              </a:rPr>
              <a:t>艾</a:t>
            </a:r>
            <a:endParaRPr lang="en-US" altLang="zh-CN" sz="8000" b="1" dirty="0" smtClean="0">
              <a:solidFill>
                <a:srgbClr val="00B050"/>
              </a:solidFill>
              <a:effectLst>
                <a:glow rad="101600">
                  <a:srgbClr val="FFFF00">
                    <a:alpha val="60000"/>
                  </a:srgbClr>
                </a:glow>
              </a:effectLst>
              <a:latin typeface="Adobe 黑体 Std R" pitchFamily="34" charset="-122"/>
              <a:ea typeface="Adobe 黑体 Std R" pitchFamily="34" charset="-122"/>
            </a:endParaRPr>
          </a:p>
          <a:p>
            <a:r>
              <a:rPr lang="zh-CN" altLang="zh-CN" sz="8000" b="1" dirty="0" smtClean="0">
                <a:solidFill>
                  <a:srgbClr val="00B050"/>
                </a:solidFill>
                <a:effectLst>
                  <a:glow rad="101600">
                    <a:srgbClr val="FFFF00">
                      <a:alpha val="60000"/>
                    </a:srgbClr>
                  </a:glow>
                </a:effectLst>
                <a:latin typeface="Adobe 黑体 Std R" pitchFamily="34" charset="-122"/>
                <a:ea typeface="Adobe 黑体 Std R" pitchFamily="34" charset="-122"/>
              </a:rPr>
              <a:t>虎</a:t>
            </a:r>
            <a:endParaRPr lang="en-US" altLang="zh-CN" sz="8000" b="1" dirty="0">
              <a:solidFill>
                <a:srgbClr val="00B050"/>
              </a:solidFill>
              <a:effectLst>
                <a:glow rad="101600">
                  <a:srgbClr val="FFFF00">
                    <a:alpha val="60000"/>
                  </a:srgbClr>
                </a:glow>
              </a:effectLst>
              <a:latin typeface="Adobe 黑体 Std R" pitchFamily="34" charset="-122"/>
              <a:ea typeface="Adobe 黑体 Std R" pitchFamily="34" charset="-122"/>
            </a:endParaRPr>
          </a:p>
        </p:txBody>
      </p:sp>
      <p:pic>
        <p:nvPicPr>
          <p:cNvPr id="4" name="Picture 2" descr="C:\Users\一城之风\Desktop\端午节\端午节\034bh12.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74181" y="1196752"/>
            <a:ext cx="6767515" cy="4474749"/>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9461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5" name="Picture 2" descr="C:\Users\一城之风\Desktop\端午节\001e909aa40609d3f32725.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9512" y="1268760"/>
            <a:ext cx="5328592" cy="4896544"/>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3" name="矩形 2"/>
          <p:cNvSpPr/>
          <p:nvPr/>
        </p:nvSpPr>
        <p:spPr>
          <a:xfrm>
            <a:off x="14808" y="1162487"/>
            <a:ext cx="1237839" cy="2554545"/>
          </a:xfrm>
          <a:prstGeom prst="rect">
            <a:avLst/>
          </a:prstGeom>
        </p:spPr>
        <p:txBody>
          <a:bodyPr wrap="none">
            <a:spAutoFit/>
          </a:bodyPr>
          <a:lstStyle/>
          <a:p>
            <a:r>
              <a:rPr lang="zh-CN" altLang="en-US" sz="8000" b="1" dirty="0" smtClean="0">
                <a:solidFill>
                  <a:srgbClr val="00B050"/>
                </a:solidFill>
                <a:effectLst>
                  <a:glow rad="101600">
                    <a:srgbClr val="FFFF00">
                      <a:alpha val="60000"/>
                    </a:srgbClr>
                  </a:glow>
                </a:effectLst>
                <a:latin typeface="Adobe 黑体 Std R" pitchFamily="34" charset="-122"/>
                <a:ea typeface="Adobe 黑体 Std R" pitchFamily="34" charset="-122"/>
              </a:rPr>
              <a:t>画</a:t>
            </a:r>
            <a:endParaRPr lang="en-US" altLang="zh-CN" sz="8000" b="1" dirty="0" smtClean="0">
              <a:solidFill>
                <a:srgbClr val="00B050"/>
              </a:solidFill>
              <a:effectLst>
                <a:glow rad="101600">
                  <a:srgbClr val="FFFF00">
                    <a:alpha val="60000"/>
                  </a:srgbClr>
                </a:glow>
              </a:effectLst>
              <a:latin typeface="Adobe 黑体 Std R" pitchFamily="34" charset="-122"/>
              <a:ea typeface="Adobe 黑体 Std R" pitchFamily="34" charset="-122"/>
            </a:endParaRPr>
          </a:p>
          <a:p>
            <a:r>
              <a:rPr lang="zh-CN" altLang="en-US" sz="8000" b="1" dirty="0" smtClean="0">
                <a:solidFill>
                  <a:srgbClr val="00B050"/>
                </a:solidFill>
                <a:effectLst>
                  <a:glow rad="101600">
                    <a:srgbClr val="FFFF00">
                      <a:alpha val="60000"/>
                    </a:srgbClr>
                  </a:glow>
                </a:effectLst>
                <a:latin typeface="Adobe 黑体 Std R" pitchFamily="34" charset="-122"/>
                <a:ea typeface="Adobe 黑体 Std R" pitchFamily="34" charset="-122"/>
              </a:rPr>
              <a:t>额</a:t>
            </a:r>
            <a:endParaRPr lang="en-US" altLang="zh-CN" sz="8000" b="1" dirty="0">
              <a:solidFill>
                <a:srgbClr val="00B050"/>
              </a:solidFill>
              <a:effectLst>
                <a:glow rad="101600">
                  <a:srgbClr val="FFFF00">
                    <a:alpha val="60000"/>
                  </a:srgbClr>
                </a:glow>
              </a:effectLst>
              <a:latin typeface="Adobe 黑体 Std R" pitchFamily="34" charset="-122"/>
              <a:ea typeface="Adobe 黑体 Std R" pitchFamily="34" charset="-122"/>
            </a:endParaRPr>
          </a:p>
        </p:txBody>
      </p:sp>
      <p:sp>
        <p:nvSpPr>
          <p:cNvPr id="4" name="矩形 3"/>
          <p:cNvSpPr/>
          <p:nvPr/>
        </p:nvSpPr>
        <p:spPr>
          <a:xfrm>
            <a:off x="5292080" y="1212720"/>
            <a:ext cx="3233000" cy="5447645"/>
          </a:xfrm>
          <a:prstGeom prst="rect">
            <a:avLst/>
          </a:prstGeom>
        </p:spPr>
        <p:txBody>
          <a:bodyPr wrap="square">
            <a:spAutoFit/>
          </a:bodyPr>
          <a:lstStyle/>
          <a:p>
            <a:pPr>
              <a:lnSpc>
                <a:spcPct val="150000"/>
              </a:lnSpc>
            </a:pPr>
            <a:r>
              <a:rPr lang="zh-CN" altLang="zh-CN" sz="3200" dirty="0" smtClean="0">
                <a:solidFill>
                  <a:srgbClr val="00B050"/>
                </a:solidFill>
                <a:latin typeface="微软雅黑" pitchFamily="34" charset="-122"/>
                <a:ea typeface="微软雅黑" pitchFamily="34" charset="-122"/>
              </a:rPr>
              <a:t>端午节</a:t>
            </a:r>
            <a:r>
              <a:rPr lang="zh-CN" altLang="zh-CN" sz="2400" dirty="0">
                <a:solidFill>
                  <a:srgbClr val="00B050"/>
                </a:solidFill>
                <a:latin typeface="微软雅黑" pitchFamily="34" charset="-122"/>
                <a:ea typeface="微软雅黑" pitchFamily="34" charset="-122"/>
              </a:rPr>
              <a:t>时以雄黄涂抹小儿额头的习俗，云可驱避毒虫</a:t>
            </a:r>
            <a:r>
              <a:rPr lang="zh-CN" altLang="zh-CN" sz="2400" dirty="0" smtClean="0">
                <a:solidFill>
                  <a:srgbClr val="00B050"/>
                </a:solidFill>
                <a:latin typeface="微软雅黑" pitchFamily="34" charset="-122"/>
                <a:ea typeface="微软雅黑" pitchFamily="34" charset="-122"/>
              </a:rPr>
              <a:t>。</a:t>
            </a:r>
            <a:endParaRPr lang="en-US" altLang="zh-CN" sz="2400" dirty="0" smtClean="0">
              <a:solidFill>
                <a:srgbClr val="00B050"/>
              </a:solidFill>
              <a:latin typeface="微软雅黑" pitchFamily="34" charset="-122"/>
              <a:ea typeface="微软雅黑" pitchFamily="34" charset="-122"/>
            </a:endParaRPr>
          </a:p>
          <a:p>
            <a:pPr>
              <a:lnSpc>
                <a:spcPct val="150000"/>
              </a:lnSpc>
            </a:pPr>
            <a:r>
              <a:rPr lang="zh-CN" altLang="zh-CN" sz="3200" dirty="0" smtClean="0">
                <a:solidFill>
                  <a:srgbClr val="00B050"/>
                </a:solidFill>
                <a:latin typeface="微软雅黑" pitchFamily="34" charset="-122"/>
                <a:ea typeface="微软雅黑" pitchFamily="34" charset="-122"/>
              </a:rPr>
              <a:t>典型</a:t>
            </a:r>
            <a:r>
              <a:rPr lang="zh-CN" altLang="zh-CN" sz="3200" dirty="0">
                <a:solidFill>
                  <a:srgbClr val="00B050"/>
                </a:solidFill>
                <a:latin typeface="微软雅黑" pitchFamily="34" charset="-122"/>
                <a:ea typeface="微软雅黑" pitchFamily="34" charset="-122"/>
              </a:rPr>
              <a:t>的方法</a:t>
            </a:r>
            <a:r>
              <a:rPr lang="zh-CN" altLang="zh-CN" sz="2400" dirty="0">
                <a:solidFill>
                  <a:srgbClr val="00B050"/>
                </a:solidFill>
                <a:latin typeface="微软雅黑" pitchFamily="34" charset="-122"/>
                <a:ea typeface="微软雅黑" pitchFamily="34" charset="-122"/>
              </a:rPr>
              <a:t>是用雄黄酒在小儿额头画“王”字，一借雄黄以驱毒，二借猛虎</a:t>
            </a:r>
            <a:r>
              <a:rPr lang="en-US" altLang="zh-CN" sz="2400" dirty="0">
                <a:solidFill>
                  <a:srgbClr val="00B050"/>
                </a:solidFill>
                <a:latin typeface="微软雅黑" pitchFamily="34" charset="-122"/>
                <a:ea typeface="微软雅黑" pitchFamily="34" charset="-122"/>
              </a:rPr>
              <a:t>(</a:t>
            </a:r>
            <a:r>
              <a:rPr lang="zh-CN" altLang="zh-CN" sz="2400" dirty="0">
                <a:solidFill>
                  <a:srgbClr val="00B050"/>
                </a:solidFill>
                <a:latin typeface="微软雅黑" pitchFamily="34" charset="-122"/>
                <a:ea typeface="微软雅黑" pitchFamily="34" charset="-122"/>
              </a:rPr>
              <a:t>“王”似虎的额纹，又虎为兽中之王，因以代虎</a:t>
            </a:r>
            <a:r>
              <a:rPr lang="en-US" altLang="zh-CN" sz="2400" dirty="0">
                <a:solidFill>
                  <a:srgbClr val="00B050"/>
                </a:solidFill>
                <a:latin typeface="微软雅黑" pitchFamily="34" charset="-122"/>
                <a:ea typeface="微软雅黑" pitchFamily="34" charset="-122"/>
              </a:rPr>
              <a:t>)</a:t>
            </a:r>
            <a:r>
              <a:rPr lang="zh-CN" altLang="zh-CN" sz="2400" dirty="0">
                <a:solidFill>
                  <a:srgbClr val="00B050"/>
                </a:solidFill>
                <a:latin typeface="微软雅黑" pitchFamily="34" charset="-122"/>
                <a:ea typeface="微软雅黑" pitchFamily="34" charset="-122"/>
              </a:rPr>
              <a:t>以镇邪。</a:t>
            </a:r>
            <a:endParaRPr lang="zh-CN" altLang="en-US" sz="2400" dirty="0">
              <a:solidFill>
                <a:srgbClr val="00B05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945377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一城之风\Desktop\端午节\1087875944_13.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353" t="350" r="-353" b="17404"/>
          <a:stretch/>
        </p:blipFill>
        <p:spPr bwMode="auto">
          <a:xfrm>
            <a:off x="1331640" y="629689"/>
            <a:ext cx="6480720" cy="559862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pic>
        <p:nvPicPr>
          <p:cNvPr id="2052" name="Picture 4" descr="C:\Users\一城之风\Desktop\端午节\120640175018247621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31640" y="638175"/>
            <a:ext cx="6480720" cy="55901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pic>
        <p:nvPicPr>
          <p:cNvPr id="2053" name="Picture 5" descr="C:\Users\一城之风\Desktop\端午节\11171189_950206.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31640" y="629689"/>
            <a:ext cx="6480720" cy="5598622"/>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C:\Users\一城之风\Desktop\端午节\5709719902576402868.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326560" y="618027"/>
            <a:ext cx="6485799" cy="561028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pic>
        <p:nvPicPr>
          <p:cNvPr id="2055" name="Picture 7" descr="C:\Users\一城之风\Desktop\端午节\u=57386774,4219498387&amp;fm=52&amp;gp=0.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331640" y="618026"/>
            <a:ext cx="6480720" cy="561028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4054872" y="1859340"/>
            <a:ext cx="1034257" cy="3139321"/>
          </a:xfrm>
          <a:prstGeom prst="rect">
            <a:avLst/>
          </a:prstGeom>
        </p:spPr>
        <p:txBody>
          <a:bodyPr wrap="none">
            <a:spAutoFit/>
          </a:bodyPr>
          <a:lstStyle/>
          <a:p>
            <a:r>
              <a:rPr lang="zh-CN" altLang="zh-CN" sz="6600" b="1" dirty="0" smtClean="0">
                <a:solidFill>
                  <a:srgbClr val="00B050"/>
                </a:solidFill>
                <a:effectLst>
                  <a:glow rad="101600">
                    <a:srgbClr val="FFFF00">
                      <a:alpha val="60000"/>
                    </a:srgbClr>
                  </a:glow>
                </a:effectLst>
              </a:rPr>
              <a:t>戴</a:t>
            </a:r>
            <a:endParaRPr lang="en-US" altLang="zh-CN" sz="6600" b="1" dirty="0" smtClean="0">
              <a:solidFill>
                <a:srgbClr val="00B050"/>
              </a:solidFill>
              <a:effectLst>
                <a:glow rad="101600">
                  <a:srgbClr val="FFFF00">
                    <a:alpha val="60000"/>
                  </a:srgbClr>
                </a:glow>
              </a:effectLst>
            </a:endParaRPr>
          </a:p>
          <a:p>
            <a:r>
              <a:rPr lang="zh-CN" altLang="zh-CN" sz="6600" b="1" dirty="0" smtClean="0">
                <a:solidFill>
                  <a:srgbClr val="00B050"/>
                </a:solidFill>
                <a:effectLst>
                  <a:glow rad="101600">
                    <a:srgbClr val="FFFF00">
                      <a:alpha val="60000"/>
                    </a:srgbClr>
                  </a:glow>
                </a:effectLst>
              </a:rPr>
              <a:t>香</a:t>
            </a:r>
            <a:endParaRPr lang="en-US" altLang="zh-CN" sz="6600" b="1" dirty="0" smtClean="0">
              <a:solidFill>
                <a:srgbClr val="00B050"/>
              </a:solidFill>
              <a:effectLst>
                <a:glow rad="101600">
                  <a:srgbClr val="FFFF00">
                    <a:alpha val="60000"/>
                  </a:srgbClr>
                </a:glow>
              </a:effectLst>
            </a:endParaRPr>
          </a:p>
          <a:p>
            <a:r>
              <a:rPr lang="zh-CN" altLang="zh-CN" sz="6600" b="1" dirty="0" smtClean="0">
                <a:solidFill>
                  <a:srgbClr val="00B050"/>
                </a:solidFill>
                <a:effectLst>
                  <a:glow rad="101600">
                    <a:srgbClr val="FFFF00">
                      <a:alpha val="60000"/>
                    </a:srgbClr>
                  </a:glow>
                </a:effectLst>
              </a:rPr>
              <a:t>包</a:t>
            </a:r>
            <a:endParaRPr lang="zh-CN" altLang="en-US" sz="6600" b="1" dirty="0">
              <a:solidFill>
                <a:srgbClr val="00B050"/>
              </a:solidFill>
              <a:effectLst>
                <a:glow rad="101600">
                  <a:srgbClr val="FFFF00">
                    <a:alpha val="60000"/>
                  </a:srgbClr>
                </a:glow>
              </a:effectLst>
            </a:endParaRPr>
          </a:p>
        </p:txBody>
      </p:sp>
    </p:spTree>
    <p:extLst>
      <p:ext uri="{BB962C8B-B14F-4D97-AF65-F5344CB8AC3E}">
        <p14:creationId xmlns:p14="http://schemas.microsoft.com/office/powerpoint/2010/main" xmlns="" val="1864640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par>
                                <p:cTn id="10" presetID="56" presetClass="path" presetSubtype="0" accel="50000" decel="50000" fill="hold" grpId="0" nodeType="withEffect">
                                  <p:stCondLst>
                                    <p:cond delay="0"/>
                                  </p:stCondLst>
                                  <p:childTnLst>
                                    <p:animMotion origin="layout" path="M 0 -1.96532E-6 L 0.42517 -0.2726 " pathEditMode="relative" rAng="0" ptsTypes="AA">
                                      <p:cBhvr>
                                        <p:cTn id="11" dur="2000" fill="hold"/>
                                        <p:tgtEl>
                                          <p:spTgt spid="4"/>
                                        </p:tgtEl>
                                        <p:attrNameLst>
                                          <p:attrName>ppt_x</p:attrName>
                                          <p:attrName>ppt_y</p:attrName>
                                        </p:attrNameLst>
                                      </p:cBhvr>
                                      <p:rCtr x="21250" y="-13642"/>
                                    </p:animMotion>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2052"/>
                                        </p:tgtEl>
                                        <p:attrNameLst>
                                          <p:attrName>style.visibility</p:attrName>
                                        </p:attrNameLst>
                                      </p:cBhvr>
                                      <p:to>
                                        <p:strVal val="visible"/>
                                      </p:to>
                                    </p:set>
                                    <p:anim calcmode="lin" valueType="num">
                                      <p:cBhvr>
                                        <p:cTn id="16" dur="500" fill="hold"/>
                                        <p:tgtEl>
                                          <p:spTgt spid="2052"/>
                                        </p:tgtEl>
                                        <p:attrNameLst>
                                          <p:attrName>ppt_w</p:attrName>
                                        </p:attrNameLst>
                                      </p:cBhvr>
                                      <p:tavLst>
                                        <p:tav tm="0">
                                          <p:val>
                                            <p:fltVal val="0"/>
                                          </p:val>
                                        </p:tav>
                                        <p:tav tm="100000">
                                          <p:val>
                                            <p:strVal val="#ppt_w"/>
                                          </p:val>
                                        </p:tav>
                                      </p:tavLst>
                                    </p:anim>
                                    <p:anim calcmode="lin" valueType="num">
                                      <p:cBhvr>
                                        <p:cTn id="17" dur="500" fill="hold"/>
                                        <p:tgtEl>
                                          <p:spTgt spid="2052"/>
                                        </p:tgtEl>
                                        <p:attrNameLst>
                                          <p:attrName>ppt_h</p:attrName>
                                        </p:attrNameLst>
                                      </p:cBhvr>
                                      <p:tavLst>
                                        <p:tav tm="0">
                                          <p:val>
                                            <p:fltVal val="0"/>
                                          </p:val>
                                        </p:tav>
                                        <p:tav tm="100000">
                                          <p:val>
                                            <p:strVal val="#ppt_h"/>
                                          </p:val>
                                        </p:tav>
                                      </p:tavLst>
                                    </p:anim>
                                    <p:animEffect transition="in" filter="fade">
                                      <p:cBhvr>
                                        <p:cTn id="18" dur="500"/>
                                        <p:tgtEl>
                                          <p:spTgt spid="205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2053"/>
                                        </p:tgtEl>
                                        <p:attrNameLst>
                                          <p:attrName>style.visibility</p:attrName>
                                        </p:attrNameLst>
                                      </p:cBhvr>
                                      <p:to>
                                        <p:strVal val="visible"/>
                                      </p:to>
                                    </p:set>
                                    <p:anim calcmode="lin" valueType="num">
                                      <p:cBhvr>
                                        <p:cTn id="23" dur="500" fill="hold"/>
                                        <p:tgtEl>
                                          <p:spTgt spid="2053"/>
                                        </p:tgtEl>
                                        <p:attrNameLst>
                                          <p:attrName>ppt_w</p:attrName>
                                        </p:attrNameLst>
                                      </p:cBhvr>
                                      <p:tavLst>
                                        <p:tav tm="0">
                                          <p:val>
                                            <p:fltVal val="0"/>
                                          </p:val>
                                        </p:tav>
                                        <p:tav tm="100000">
                                          <p:val>
                                            <p:strVal val="#ppt_w"/>
                                          </p:val>
                                        </p:tav>
                                      </p:tavLst>
                                    </p:anim>
                                    <p:anim calcmode="lin" valueType="num">
                                      <p:cBhvr>
                                        <p:cTn id="24" dur="500" fill="hold"/>
                                        <p:tgtEl>
                                          <p:spTgt spid="2053"/>
                                        </p:tgtEl>
                                        <p:attrNameLst>
                                          <p:attrName>ppt_h</p:attrName>
                                        </p:attrNameLst>
                                      </p:cBhvr>
                                      <p:tavLst>
                                        <p:tav tm="0">
                                          <p:val>
                                            <p:fltVal val="0"/>
                                          </p:val>
                                        </p:tav>
                                        <p:tav tm="100000">
                                          <p:val>
                                            <p:strVal val="#ppt_h"/>
                                          </p:val>
                                        </p:tav>
                                      </p:tavLst>
                                    </p:anim>
                                    <p:animEffect transition="in" filter="fade">
                                      <p:cBhvr>
                                        <p:cTn id="25" dur="500"/>
                                        <p:tgtEl>
                                          <p:spTgt spid="205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054"/>
                                        </p:tgtEl>
                                        <p:attrNameLst>
                                          <p:attrName>style.visibility</p:attrName>
                                        </p:attrNameLst>
                                      </p:cBhvr>
                                      <p:to>
                                        <p:strVal val="visible"/>
                                      </p:to>
                                    </p:set>
                                    <p:anim calcmode="lin" valueType="num">
                                      <p:cBhvr>
                                        <p:cTn id="30" dur="500" fill="hold"/>
                                        <p:tgtEl>
                                          <p:spTgt spid="2054"/>
                                        </p:tgtEl>
                                        <p:attrNameLst>
                                          <p:attrName>ppt_w</p:attrName>
                                        </p:attrNameLst>
                                      </p:cBhvr>
                                      <p:tavLst>
                                        <p:tav tm="0">
                                          <p:val>
                                            <p:fltVal val="0"/>
                                          </p:val>
                                        </p:tav>
                                        <p:tav tm="100000">
                                          <p:val>
                                            <p:strVal val="#ppt_w"/>
                                          </p:val>
                                        </p:tav>
                                      </p:tavLst>
                                    </p:anim>
                                    <p:anim calcmode="lin" valueType="num">
                                      <p:cBhvr>
                                        <p:cTn id="31" dur="500" fill="hold"/>
                                        <p:tgtEl>
                                          <p:spTgt spid="2054"/>
                                        </p:tgtEl>
                                        <p:attrNameLst>
                                          <p:attrName>ppt_h</p:attrName>
                                        </p:attrNameLst>
                                      </p:cBhvr>
                                      <p:tavLst>
                                        <p:tav tm="0">
                                          <p:val>
                                            <p:fltVal val="0"/>
                                          </p:val>
                                        </p:tav>
                                        <p:tav tm="100000">
                                          <p:val>
                                            <p:strVal val="#ppt_h"/>
                                          </p:val>
                                        </p:tav>
                                      </p:tavLst>
                                    </p:anim>
                                    <p:animEffect transition="in" filter="fade">
                                      <p:cBhvr>
                                        <p:cTn id="32" dur="500"/>
                                        <p:tgtEl>
                                          <p:spTgt spid="205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2055"/>
                                        </p:tgtEl>
                                        <p:attrNameLst>
                                          <p:attrName>style.visibility</p:attrName>
                                        </p:attrNameLst>
                                      </p:cBhvr>
                                      <p:to>
                                        <p:strVal val="visible"/>
                                      </p:to>
                                    </p:set>
                                    <p:anim calcmode="lin" valueType="num">
                                      <p:cBhvr>
                                        <p:cTn id="37" dur="1000" fill="hold"/>
                                        <p:tgtEl>
                                          <p:spTgt spid="2055"/>
                                        </p:tgtEl>
                                        <p:attrNameLst>
                                          <p:attrName>ppt_w</p:attrName>
                                        </p:attrNameLst>
                                      </p:cBhvr>
                                      <p:tavLst>
                                        <p:tav tm="0">
                                          <p:val>
                                            <p:fltVal val="0"/>
                                          </p:val>
                                        </p:tav>
                                        <p:tav tm="100000">
                                          <p:val>
                                            <p:strVal val="#ppt_w"/>
                                          </p:val>
                                        </p:tav>
                                      </p:tavLst>
                                    </p:anim>
                                    <p:anim calcmode="lin" valueType="num">
                                      <p:cBhvr>
                                        <p:cTn id="38" dur="1000" fill="hold"/>
                                        <p:tgtEl>
                                          <p:spTgt spid="2055"/>
                                        </p:tgtEl>
                                        <p:attrNameLst>
                                          <p:attrName>ppt_h</p:attrName>
                                        </p:attrNameLst>
                                      </p:cBhvr>
                                      <p:tavLst>
                                        <p:tav tm="0">
                                          <p:val>
                                            <p:fltVal val="0"/>
                                          </p:val>
                                        </p:tav>
                                        <p:tav tm="100000">
                                          <p:val>
                                            <p:strVal val="#ppt_h"/>
                                          </p:val>
                                        </p:tav>
                                      </p:tavLst>
                                    </p:anim>
                                    <p:anim calcmode="lin" valueType="num">
                                      <p:cBhvr>
                                        <p:cTn id="39" dur="1000" fill="hold"/>
                                        <p:tgtEl>
                                          <p:spTgt spid="2055"/>
                                        </p:tgtEl>
                                        <p:attrNameLst>
                                          <p:attrName>style.rotation</p:attrName>
                                        </p:attrNameLst>
                                      </p:cBhvr>
                                      <p:tavLst>
                                        <p:tav tm="0">
                                          <p:val>
                                            <p:fltVal val="90"/>
                                          </p:val>
                                        </p:tav>
                                        <p:tav tm="100000">
                                          <p:val>
                                            <p:fltVal val="0"/>
                                          </p:val>
                                        </p:tav>
                                      </p:tavLst>
                                    </p:anim>
                                    <p:animEffect transition="in" filter="fade">
                                      <p:cBhvr>
                                        <p:cTn id="40" dur="10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14808" y="1052736"/>
            <a:ext cx="3344185" cy="1323439"/>
          </a:xfrm>
          <a:prstGeom prst="rect">
            <a:avLst/>
          </a:prstGeom>
        </p:spPr>
        <p:txBody>
          <a:bodyPr wrap="none">
            <a:spAutoFit/>
          </a:bodyPr>
          <a:lstStyle/>
          <a:p>
            <a:r>
              <a:rPr lang="zh-CN" altLang="en-US" sz="8000" b="1" dirty="0">
                <a:solidFill>
                  <a:srgbClr val="00B050"/>
                </a:solidFill>
                <a:effectLst>
                  <a:glow rad="101600">
                    <a:srgbClr val="FFFF00">
                      <a:alpha val="60000"/>
                    </a:srgbClr>
                  </a:glow>
                </a:effectLst>
                <a:latin typeface="Adobe 黑体 Std R" pitchFamily="34" charset="-122"/>
                <a:ea typeface="Adobe 黑体 Std R" pitchFamily="34" charset="-122"/>
              </a:rPr>
              <a:t>长命缕</a:t>
            </a:r>
            <a:endParaRPr lang="en-US" altLang="zh-CN" sz="8000" b="1" dirty="0">
              <a:solidFill>
                <a:srgbClr val="00B050"/>
              </a:solidFill>
              <a:effectLst>
                <a:glow rad="101600">
                  <a:srgbClr val="FFFF00">
                    <a:alpha val="60000"/>
                  </a:srgbClr>
                </a:glow>
              </a:effectLst>
              <a:latin typeface="Adobe 黑体 Std R" pitchFamily="34" charset="-122"/>
              <a:ea typeface="Adobe 黑体 Std R" pitchFamily="34" charset="-122"/>
            </a:endParaRPr>
          </a:p>
        </p:txBody>
      </p:sp>
      <p:pic>
        <p:nvPicPr>
          <p:cNvPr id="2050" name="Picture 2" descr="C:\Users\一城之风\Desktop\端午节\0130000020116212433129557261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64481" y="2204864"/>
            <a:ext cx="5615037" cy="422637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051" name="Picture 3" descr="C:\Users\一城之风\Desktop\端午节\01300000201162124331302254401.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764481" y="2220033"/>
            <a:ext cx="5692618" cy="422637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052" name="Picture 4" descr="C:\Users\一城之风\Desktop\端午节\u=2231158649,786926186&amp;fm=52&amp;gp=0.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907704" y="2220033"/>
            <a:ext cx="5471814" cy="4103861"/>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053" name="Picture 5" descr="C:\Users\一城之风\Desktop\端午节\u=3504176489,567975508&amp;fm=52&amp;gp=0.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763036" y="2291530"/>
            <a:ext cx="5517380" cy="4138035"/>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2054" name="Picture 6" descr="C:\Users\一城之风\Desktop\端午节\untitled.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799154" y="2246320"/>
            <a:ext cx="5481261" cy="4077573"/>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1236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1000" fill="hold"/>
                                        <p:tgtEl>
                                          <p:spTgt spid="2050"/>
                                        </p:tgtEl>
                                        <p:attrNameLst>
                                          <p:attrName>ppt_x</p:attrName>
                                        </p:attrNameLst>
                                      </p:cBhvr>
                                      <p:tavLst>
                                        <p:tav tm="0">
                                          <p:val>
                                            <p:strVal val="0-#ppt_w/2"/>
                                          </p:val>
                                        </p:tav>
                                        <p:tav tm="100000">
                                          <p:val>
                                            <p:strVal val="#ppt_x"/>
                                          </p:val>
                                        </p:tav>
                                      </p:tavLst>
                                    </p:anim>
                                    <p:anim calcmode="lin" valueType="num">
                                      <p:cBhvr additive="base">
                                        <p:cTn id="8" dur="1000" fill="hold"/>
                                        <p:tgtEl>
                                          <p:spTgt spid="205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1000"/>
                                        <p:tgtEl>
                                          <p:spTgt spid="2050"/>
                                        </p:tgtEl>
                                        <p:attrNameLst>
                                          <p:attrName>ppt_x</p:attrName>
                                        </p:attrNameLst>
                                      </p:cBhvr>
                                      <p:tavLst>
                                        <p:tav tm="0">
                                          <p:val>
                                            <p:strVal val="ppt_x"/>
                                          </p:val>
                                        </p:tav>
                                        <p:tav tm="100000">
                                          <p:val>
                                            <p:strVal val="1+ppt_w/2"/>
                                          </p:val>
                                        </p:tav>
                                      </p:tavLst>
                                    </p:anim>
                                    <p:anim calcmode="lin" valueType="num">
                                      <p:cBhvr additive="base">
                                        <p:cTn id="13" dur="1000"/>
                                        <p:tgtEl>
                                          <p:spTgt spid="2050"/>
                                        </p:tgtEl>
                                        <p:attrNameLst>
                                          <p:attrName>ppt_y</p:attrName>
                                        </p:attrNameLst>
                                      </p:cBhvr>
                                      <p:tavLst>
                                        <p:tav tm="0">
                                          <p:val>
                                            <p:strVal val="ppt_y"/>
                                          </p:val>
                                        </p:tav>
                                        <p:tav tm="100000">
                                          <p:val>
                                            <p:strVal val="ppt_y"/>
                                          </p:val>
                                        </p:tav>
                                      </p:tavLst>
                                    </p:anim>
                                    <p:set>
                                      <p:cBhvr>
                                        <p:cTn id="14" dur="1" fill="hold">
                                          <p:stCondLst>
                                            <p:cond delay="999"/>
                                          </p:stCondLst>
                                        </p:cTn>
                                        <p:tgtEl>
                                          <p:spTgt spid="2050"/>
                                        </p:tgtEl>
                                        <p:attrNameLst>
                                          <p:attrName>style.visibility</p:attrName>
                                        </p:attrNameLst>
                                      </p:cBhvr>
                                      <p:to>
                                        <p:strVal val="hidden"/>
                                      </p:to>
                                    </p:set>
                                  </p:childTnLst>
                                </p:cTn>
                              </p:par>
                              <p:par>
                                <p:cTn id="15" presetID="2" presetClass="entr" presetSubtype="8" fill="hold" nodeType="withEffect">
                                  <p:stCondLst>
                                    <p:cond delay="0"/>
                                  </p:stCondLst>
                                  <p:childTnLst>
                                    <p:set>
                                      <p:cBhvr>
                                        <p:cTn id="16" dur="1" fill="hold">
                                          <p:stCondLst>
                                            <p:cond delay="0"/>
                                          </p:stCondLst>
                                        </p:cTn>
                                        <p:tgtEl>
                                          <p:spTgt spid="2051"/>
                                        </p:tgtEl>
                                        <p:attrNameLst>
                                          <p:attrName>style.visibility</p:attrName>
                                        </p:attrNameLst>
                                      </p:cBhvr>
                                      <p:to>
                                        <p:strVal val="visible"/>
                                      </p:to>
                                    </p:set>
                                    <p:anim calcmode="lin" valueType="num">
                                      <p:cBhvr additive="base">
                                        <p:cTn id="17" dur="1000" fill="hold"/>
                                        <p:tgtEl>
                                          <p:spTgt spid="2051"/>
                                        </p:tgtEl>
                                        <p:attrNameLst>
                                          <p:attrName>ppt_x</p:attrName>
                                        </p:attrNameLst>
                                      </p:cBhvr>
                                      <p:tavLst>
                                        <p:tav tm="0">
                                          <p:val>
                                            <p:strVal val="0-#ppt_w/2"/>
                                          </p:val>
                                        </p:tav>
                                        <p:tav tm="100000">
                                          <p:val>
                                            <p:strVal val="#ppt_x"/>
                                          </p:val>
                                        </p:tav>
                                      </p:tavLst>
                                    </p:anim>
                                    <p:anim calcmode="lin" valueType="num">
                                      <p:cBhvr additive="base">
                                        <p:cTn id="18" dur="10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2" fill="hold" nodeType="clickEffect">
                                  <p:stCondLst>
                                    <p:cond delay="0"/>
                                  </p:stCondLst>
                                  <p:childTnLst>
                                    <p:anim calcmode="lin" valueType="num">
                                      <p:cBhvr additive="base">
                                        <p:cTn id="22" dur="1000"/>
                                        <p:tgtEl>
                                          <p:spTgt spid="2051"/>
                                        </p:tgtEl>
                                        <p:attrNameLst>
                                          <p:attrName>ppt_x</p:attrName>
                                        </p:attrNameLst>
                                      </p:cBhvr>
                                      <p:tavLst>
                                        <p:tav tm="0">
                                          <p:val>
                                            <p:strVal val="ppt_x"/>
                                          </p:val>
                                        </p:tav>
                                        <p:tav tm="100000">
                                          <p:val>
                                            <p:strVal val="1+ppt_w/2"/>
                                          </p:val>
                                        </p:tav>
                                      </p:tavLst>
                                    </p:anim>
                                    <p:anim calcmode="lin" valueType="num">
                                      <p:cBhvr additive="base">
                                        <p:cTn id="23" dur="1000"/>
                                        <p:tgtEl>
                                          <p:spTgt spid="2051"/>
                                        </p:tgtEl>
                                        <p:attrNameLst>
                                          <p:attrName>ppt_y</p:attrName>
                                        </p:attrNameLst>
                                      </p:cBhvr>
                                      <p:tavLst>
                                        <p:tav tm="0">
                                          <p:val>
                                            <p:strVal val="ppt_y"/>
                                          </p:val>
                                        </p:tav>
                                        <p:tav tm="100000">
                                          <p:val>
                                            <p:strVal val="ppt_y"/>
                                          </p:val>
                                        </p:tav>
                                      </p:tavLst>
                                    </p:anim>
                                    <p:set>
                                      <p:cBhvr>
                                        <p:cTn id="24" dur="1" fill="hold">
                                          <p:stCondLst>
                                            <p:cond delay="999"/>
                                          </p:stCondLst>
                                        </p:cTn>
                                        <p:tgtEl>
                                          <p:spTgt spid="2051"/>
                                        </p:tgtEl>
                                        <p:attrNameLst>
                                          <p:attrName>style.visibility</p:attrName>
                                        </p:attrNameLst>
                                      </p:cBhvr>
                                      <p:to>
                                        <p:strVal val="hidden"/>
                                      </p:to>
                                    </p:set>
                                  </p:childTnLst>
                                </p:cTn>
                              </p:par>
                              <p:par>
                                <p:cTn id="25" presetID="2" presetClass="entr" presetSubtype="8" fill="hold" nodeType="withEffect">
                                  <p:stCondLst>
                                    <p:cond delay="0"/>
                                  </p:stCondLst>
                                  <p:childTnLst>
                                    <p:set>
                                      <p:cBhvr>
                                        <p:cTn id="26" dur="1" fill="hold">
                                          <p:stCondLst>
                                            <p:cond delay="0"/>
                                          </p:stCondLst>
                                        </p:cTn>
                                        <p:tgtEl>
                                          <p:spTgt spid="2052"/>
                                        </p:tgtEl>
                                        <p:attrNameLst>
                                          <p:attrName>style.visibility</p:attrName>
                                        </p:attrNameLst>
                                      </p:cBhvr>
                                      <p:to>
                                        <p:strVal val="visible"/>
                                      </p:to>
                                    </p:set>
                                    <p:anim calcmode="lin" valueType="num">
                                      <p:cBhvr additive="base">
                                        <p:cTn id="27" dur="1000" fill="hold"/>
                                        <p:tgtEl>
                                          <p:spTgt spid="2052"/>
                                        </p:tgtEl>
                                        <p:attrNameLst>
                                          <p:attrName>ppt_x</p:attrName>
                                        </p:attrNameLst>
                                      </p:cBhvr>
                                      <p:tavLst>
                                        <p:tav tm="0">
                                          <p:val>
                                            <p:strVal val="0-#ppt_w/2"/>
                                          </p:val>
                                        </p:tav>
                                        <p:tav tm="100000">
                                          <p:val>
                                            <p:strVal val="#ppt_x"/>
                                          </p:val>
                                        </p:tav>
                                      </p:tavLst>
                                    </p:anim>
                                    <p:anim calcmode="lin" valueType="num">
                                      <p:cBhvr additive="base">
                                        <p:cTn id="28" dur="1000" fill="hold"/>
                                        <p:tgtEl>
                                          <p:spTgt spid="205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xit" presetSubtype="2" fill="hold" nodeType="clickEffect">
                                  <p:stCondLst>
                                    <p:cond delay="0"/>
                                  </p:stCondLst>
                                  <p:childTnLst>
                                    <p:anim calcmode="lin" valueType="num">
                                      <p:cBhvr additive="base">
                                        <p:cTn id="32" dur="1000"/>
                                        <p:tgtEl>
                                          <p:spTgt spid="2052"/>
                                        </p:tgtEl>
                                        <p:attrNameLst>
                                          <p:attrName>ppt_x</p:attrName>
                                        </p:attrNameLst>
                                      </p:cBhvr>
                                      <p:tavLst>
                                        <p:tav tm="0">
                                          <p:val>
                                            <p:strVal val="ppt_x"/>
                                          </p:val>
                                        </p:tav>
                                        <p:tav tm="100000">
                                          <p:val>
                                            <p:strVal val="1+ppt_w/2"/>
                                          </p:val>
                                        </p:tav>
                                      </p:tavLst>
                                    </p:anim>
                                    <p:anim calcmode="lin" valueType="num">
                                      <p:cBhvr additive="base">
                                        <p:cTn id="33" dur="1000"/>
                                        <p:tgtEl>
                                          <p:spTgt spid="2052"/>
                                        </p:tgtEl>
                                        <p:attrNameLst>
                                          <p:attrName>ppt_y</p:attrName>
                                        </p:attrNameLst>
                                      </p:cBhvr>
                                      <p:tavLst>
                                        <p:tav tm="0">
                                          <p:val>
                                            <p:strVal val="ppt_y"/>
                                          </p:val>
                                        </p:tav>
                                        <p:tav tm="100000">
                                          <p:val>
                                            <p:strVal val="ppt_y"/>
                                          </p:val>
                                        </p:tav>
                                      </p:tavLst>
                                    </p:anim>
                                    <p:set>
                                      <p:cBhvr>
                                        <p:cTn id="34" dur="1" fill="hold">
                                          <p:stCondLst>
                                            <p:cond delay="999"/>
                                          </p:stCondLst>
                                        </p:cTn>
                                        <p:tgtEl>
                                          <p:spTgt spid="2052"/>
                                        </p:tgtEl>
                                        <p:attrNameLst>
                                          <p:attrName>style.visibility</p:attrName>
                                        </p:attrNameLst>
                                      </p:cBhvr>
                                      <p:to>
                                        <p:strVal val="hidden"/>
                                      </p:to>
                                    </p:set>
                                  </p:childTnLst>
                                </p:cTn>
                              </p:par>
                              <p:par>
                                <p:cTn id="35" presetID="2" presetClass="entr" presetSubtype="8" fill="hold" nodeType="withEffect">
                                  <p:stCondLst>
                                    <p:cond delay="0"/>
                                  </p:stCondLst>
                                  <p:childTnLst>
                                    <p:set>
                                      <p:cBhvr>
                                        <p:cTn id="36" dur="1" fill="hold">
                                          <p:stCondLst>
                                            <p:cond delay="0"/>
                                          </p:stCondLst>
                                        </p:cTn>
                                        <p:tgtEl>
                                          <p:spTgt spid="2053"/>
                                        </p:tgtEl>
                                        <p:attrNameLst>
                                          <p:attrName>style.visibility</p:attrName>
                                        </p:attrNameLst>
                                      </p:cBhvr>
                                      <p:to>
                                        <p:strVal val="visible"/>
                                      </p:to>
                                    </p:set>
                                    <p:anim calcmode="lin" valueType="num">
                                      <p:cBhvr additive="base">
                                        <p:cTn id="37" dur="1000" fill="hold"/>
                                        <p:tgtEl>
                                          <p:spTgt spid="2053"/>
                                        </p:tgtEl>
                                        <p:attrNameLst>
                                          <p:attrName>ppt_x</p:attrName>
                                        </p:attrNameLst>
                                      </p:cBhvr>
                                      <p:tavLst>
                                        <p:tav tm="0">
                                          <p:val>
                                            <p:strVal val="0-#ppt_w/2"/>
                                          </p:val>
                                        </p:tav>
                                        <p:tav tm="100000">
                                          <p:val>
                                            <p:strVal val="#ppt_x"/>
                                          </p:val>
                                        </p:tav>
                                      </p:tavLst>
                                    </p:anim>
                                    <p:anim calcmode="lin" valueType="num">
                                      <p:cBhvr additive="base">
                                        <p:cTn id="38" dur="1000" fill="hold"/>
                                        <p:tgtEl>
                                          <p:spTgt spid="205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xit" presetSubtype="2" fill="hold" nodeType="clickEffect">
                                  <p:stCondLst>
                                    <p:cond delay="0"/>
                                  </p:stCondLst>
                                  <p:childTnLst>
                                    <p:anim calcmode="lin" valueType="num">
                                      <p:cBhvr additive="base">
                                        <p:cTn id="42" dur="1000"/>
                                        <p:tgtEl>
                                          <p:spTgt spid="2053"/>
                                        </p:tgtEl>
                                        <p:attrNameLst>
                                          <p:attrName>ppt_x</p:attrName>
                                        </p:attrNameLst>
                                      </p:cBhvr>
                                      <p:tavLst>
                                        <p:tav tm="0">
                                          <p:val>
                                            <p:strVal val="ppt_x"/>
                                          </p:val>
                                        </p:tav>
                                        <p:tav tm="100000">
                                          <p:val>
                                            <p:strVal val="1+ppt_w/2"/>
                                          </p:val>
                                        </p:tav>
                                      </p:tavLst>
                                    </p:anim>
                                    <p:anim calcmode="lin" valueType="num">
                                      <p:cBhvr additive="base">
                                        <p:cTn id="43" dur="1000"/>
                                        <p:tgtEl>
                                          <p:spTgt spid="2053"/>
                                        </p:tgtEl>
                                        <p:attrNameLst>
                                          <p:attrName>ppt_y</p:attrName>
                                        </p:attrNameLst>
                                      </p:cBhvr>
                                      <p:tavLst>
                                        <p:tav tm="0">
                                          <p:val>
                                            <p:strVal val="ppt_y"/>
                                          </p:val>
                                        </p:tav>
                                        <p:tav tm="100000">
                                          <p:val>
                                            <p:strVal val="ppt_y"/>
                                          </p:val>
                                        </p:tav>
                                      </p:tavLst>
                                    </p:anim>
                                    <p:set>
                                      <p:cBhvr>
                                        <p:cTn id="44" dur="1" fill="hold">
                                          <p:stCondLst>
                                            <p:cond delay="999"/>
                                          </p:stCondLst>
                                        </p:cTn>
                                        <p:tgtEl>
                                          <p:spTgt spid="2053"/>
                                        </p:tgtEl>
                                        <p:attrNameLst>
                                          <p:attrName>style.visibility</p:attrName>
                                        </p:attrNameLst>
                                      </p:cBhvr>
                                      <p:to>
                                        <p:strVal val="hidden"/>
                                      </p:to>
                                    </p:set>
                                  </p:childTnLst>
                                </p:cTn>
                              </p:par>
                              <p:par>
                                <p:cTn id="45" presetID="2" presetClass="entr" presetSubtype="8" fill="hold" nodeType="withEffect">
                                  <p:stCondLst>
                                    <p:cond delay="0"/>
                                  </p:stCondLst>
                                  <p:childTnLst>
                                    <p:set>
                                      <p:cBhvr>
                                        <p:cTn id="46" dur="1" fill="hold">
                                          <p:stCondLst>
                                            <p:cond delay="0"/>
                                          </p:stCondLst>
                                        </p:cTn>
                                        <p:tgtEl>
                                          <p:spTgt spid="2054"/>
                                        </p:tgtEl>
                                        <p:attrNameLst>
                                          <p:attrName>style.visibility</p:attrName>
                                        </p:attrNameLst>
                                      </p:cBhvr>
                                      <p:to>
                                        <p:strVal val="visible"/>
                                      </p:to>
                                    </p:set>
                                    <p:anim calcmode="lin" valueType="num">
                                      <p:cBhvr additive="base">
                                        <p:cTn id="47" dur="1000" fill="hold"/>
                                        <p:tgtEl>
                                          <p:spTgt spid="2054"/>
                                        </p:tgtEl>
                                        <p:attrNameLst>
                                          <p:attrName>ppt_x</p:attrName>
                                        </p:attrNameLst>
                                      </p:cBhvr>
                                      <p:tavLst>
                                        <p:tav tm="0">
                                          <p:val>
                                            <p:strVal val="0-#ppt_w/2"/>
                                          </p:val>
                                        </p:tav>
                                        <p:tav tm="100000">
                                          <p:val>
                                            <p:strVal val="#ppt_x"/>
                                          </p:val>
                                        </p:tav>
                                      </p:tavLst>
                                    </p:anim>
                                    <p:anim calcmode="lin" valueType="num">
                                      <p:cBhvr additive="base">
                                        <p:cTn id="48" dur="1000" fill="hold"/>
                                        <p:tgtEl>
                                          <p:spTgt spid="20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一城之风\Desktop\端午节\端午节\833025_084659957211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3672"/>
          <a:stretch/>
        </p:blipFill>
        <p:spPr bwMode="auto">
          <a:xfrm>
            <a:off x="-36512" y="-99392"/>
            <a:ext cx="9400976" cy="7056784"/>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963536" y="2132856"/>
            <a:ext cx="4896544" cy="4524315"/>
          </a:xfrm>
          <a:prstGeom prst="rect">
            <a:avLst/>
          </a:prstGeom>
          <a:noFill/>
        </p:spPr>
        <p:txBody>
          <a:bodyPr wrap="square" rtlCol="0">
            <a:spAutoFit/>
          </a:bodyPr>
          <a:lstStyle/>
          <a:p>
            <a:pPr marL="342900" indent="-342900">
              <a:buBlip>
                <a:blip r:embed="rId3"/>
              </a:buBlip>
            </a:pPr>
            <a:r>
              <a:rPr lang="zh-CN" altLang="en-US" sz="2400" b="1" dirty="0">
                <a:solidFill>
                  <a:srgbClr val="0070C0"/>
                </a:solidFill>
                <a:latin typeface="Adobe 黑体 Std R" pitchFamily="34" charset="-122"/>
                <a:ea typeface="Adobe 黑体 Std R" pitchFamily="34" charset="-122"/>
              </a:rPr>
              <a:t>端午节为每年农历五月初五，又称端阳节、午日节、五月节等</a:t>
            </a:r>
            <a:r>
              <a:rPr lang="zh-CN" altLang="en-US" sz="2400" b="1" dirty="0" smtClean="0">
                <a:solidFill>
                  <a:srgbClr val="0070C0"/>
                </a:solidFill>
                <a:latin typeface="Adobe 黑体 Std R" pitchFamily="34" charset="-122"/>
                <a:ea typeface="Adobe 黑体 Std R" pitchFamily="34" charset="-122"/>
              </a:rPr>
              <a:t>；</a:t>
            </a:r>
            <a:endParaRPr lang="en-US" altLang="zh-CN" sz="2400" b="1" dirty="0" smtClean="0">
              <a:solidFill>
                <a:srgbClr val="0070C0"/>
              </a:solidFill>
              <a:latin typeface="Adobe 黑体 Std R" pitchFamily="34" charset="-122"/>
              <a:ea typeface="Adobe 黑体 Std R" pitchFamily="34" charset="-122"/>
            </a:endParaRPr>
          </a:p>
          <a:p>
            <a:pPr marL="342900" indent="-342900">
              <a:buBlip>
                <a:blip r:embed="rId3"/>
              </a:buBlip>
            </a:pPr>
            <a:r>
              <a:rPr lang="zh-CN" altLang="en-US" sz="2400" b="1" dirty="0" smtClean="0">
                <a:solidFill>
                  <a:srgbClr val="0070C0"/>
                </a:solidFill>
                <a:latin typeface="Adobe 黑体 Std R" pitchFamily="34" charset="-122"/>
                <a:ea typeface="Adobe 黑体 Std R" pitchFamily="34" charset="-122"/>
              </a:rPr>
              <a:t>端午节</a:t>
            </a:r>
            <a:r>
              <a:rPr lang="zh-CN" altLang="en-US" sz="2400" b="1" dirty="0">
                <a:solidFill>
                  <a:srgbClr val="0070C0"/>
                </a:solidFill>
                <a:latin typeface="Adobe 黑体 Std R" pitchFamily="34" charset="-122"/>
                <a:ea typeface="Adobe 黑体 Std R" pitchFamily="34" charset="-122"/>
              </a:rPr>
              <a:t>是中国汉族人民纪念屈原的传统节日，更有吃粽子，赛龙舟，挂菖蒲、蒿草、艾叶，薰苍术、白芷，喝雄黄酒的习俗</a:t>
            </a:r>
            <a:r>
              <a:rPr lang="zh-CN" altLang="en-US" sz="2400" b="1" dirty="0" smtClean="0">
                <a:solidFill>
                  <a:srgbClr val="0070C0"/>
                </a:solidFill>
                <a:latin typeface="Adobe 黑体 Std R" pitchFamily="34" charset="-122"/>
                <a:ea typeface="Adobe 黑体 Std R" pitchFamily="34" charset="-122"/>
              </a:rPr>
              <a:t>。</a:t>
            </a:r>
            <a:endParaRPr lang="en-US" altLang="zh-CN" sz="2400" b="1" dirty="0" smtClean="0">
              <a:solidFill>
                <a:srgbClr val="0070C0"/>
              </a:solidFill>
              <a:latin typeface="Adobe 黑体 Std R" pitchFamily="34" charset="-122"/>
              <a:ea typeface="Adobe 黑体 Std R" pitchFamily="34" charset="-122"/>
            </a:endParaRPr>
          </a:p>
          <a:p>
            <a:pPr marL="342900" indent="-342900">
              <a:buBlip>
                <a:blip r:embed="rId3"/>
              </a:buBlip>
            </a:pPr>
            <a:r>
              <a:rPr lang="zh-CN" altLang="en-US" sz="2400" b="1" dirty="0" smtClean="0">
                <a:solidFill>
                  <a:srgbClr val="0070C0"/>
                </a:solidFill>
                <a:latin typeface="Adobe 黑体 Std R" pitchFamily="34" charset="-122"/>
                <a:ea typeface="Adobe 黑体 Std R" pitchFamily="34" charset="-122"/>
              </a:rPr>
              <a:t>“端午节”</a:t>
            </a:r>
            <a:r>
              <a:rPr lang="zh-CN" altLang="en-US" sz="2400" b="1" dirty="0">
                <a:solidFill>
                  <a:srgbClr val="0070C0"/>
                </a:solidFill>
                <a:latin typeface="Adobe 黑体 Std R" pitchFamily="34" charset="-122"/>
                <a:ea typeface="Adobe 黑体 Std R" pitchFamily="34" charset="-122"/>
              </a:rPr>
              <a:t>为国家法定节假日之一，并列入世界非物质文化遗产名录。</a:t>
            </a:r>
          </a:p>
          <a:p>
            <a:endParaRPr lang="zh-CN" altLang="en-US" sz="2400" b="1" dirty="0">
              <a:solidFill>
                <a:srgbClr val="0070C0"/>
              </a:solidFill>
              <a:latin typeface="Adobe 黑体 Std R" pitchFamily="34" charset="-122"/>
              <a:ea typeface="Adobe 黑体 Std R" pitchFamily="34" charset="-122"/>
            </a:endParaRPr>
          </a:p>
        </p:txBody>
      </p:sp>
      <p:grpSp>
        <p:nvGrpSpPr>
          <p:cNvPr id="11" name="组合 10"/>
          <p:cNvGrpSpPr/>
          <p:nvPr/>
        </p:nvGrpSpPr>
        <p:grpSpPr>
          <a:xfrm>
            <a:off x="4139952" y="980728"/>
            <a:ext cx="4248472" cy="936104"/>
            <a:chOff x="4139952" y="692696"/>
            <a:chExt cx="4248472" cy="936104"/>
          </a:xfrm>
        </p:grpSpPr>
        <p:sp>
          <p:nvSpPr>
            <p:cNvPr id="6" name="TextBox 5"/>
            <p:cNvSpPr txBox="1"/>
            <p:nvPr/>
          </p:nvSpPr>
          <p:spPr>
            <a:xfrm>
              <a:off x="4139952" y="692696"/>
              <a:ext cx="3436416" cy="923330"/>
            </a:xfrm>
            <a:prstGeom prst="rect">
              <a:avLst/>
            </a:prstGeom>
            <a:noFill/>
          </p:spPr>
          <p:txBody>
            <a:bodyPr wrap="square" rtlCol="0">
              <a:spAutoFit/>
            </a:bodyPr>
            <a:lstStyle/>
            <a:p>
              <a:r>
                <a:rPr lang="zh-CN" altLang="en-US" sz="5400" dirty="0" smtClean="0">
                  <a:solidFill>
                    <a:srgbClr val="0070C0"/>
                  </a:solidFill>
                  <a:latin typeface="迷你简雪君" pitchFamily="2" charset="-122"/>
                  <a:ea typeface="迷你简雪君" pitchFamily="2" charset="-122"/>
                </a:rPr>
                <a:t>节日简介</a:t>
              </a:r>
              <a:endParaRPr lang="zh-CN" altLang="en-US" sz="5400" dirty="0">
                <a:solidFill>
                  <a:srgbClr val="0070C0"/>
                </a:solidFill>
                <a:latin typeface="迷你简雪君" pitchFamily="2" charset="-122"/>
                <a:ea typeface="迷你简雪君" pitchFamily="2" charset="-122"/>
              </a:endParaRPr>
            </a:p>
          </p:txBody>
        </p:sp>
        <p:cxnSp>
          <p:nvCxnSpPr>
            <p:cNvPr id="8" name="直接连接符 7"/>
            <p:cNvCxnSpPr/>
            <p:nvPr/>
          </p:nvCxnSpPr>
          <p:spPr>
            <a:xfrm>
              <a:off x="4355976" y="1628800"/>
              <a:ext cx="4032448" cy="0"/>
            </a:xfrm>
            <a:prstGeom prst="line">
              <a:avLst/>
            </a:prstGeom>
            <a:ln w="28575">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11911116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96828" y="1679926"/>
            <a:ext cx="4635212" cy="41253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矩形 1"/>
          <p:cNvSpPr/>
          <p:nvPr/>
        </p:nvSpPr>
        <p:spPr>
          <a:xfrm>
            <a:off x="5220072" y="1869454"/>
            <a:ext cx="3416320" cy="523220"/>
          </a:xfrm>
          <a:prstGeom prst="rect">
            <a:avLst/>
          </a:prstGeom>
        </p:spPr>
        <p:txBody>
          <a:bodyPr wrap="none">
            <a:spAutoFit/>
          </a:bodyPr>
          <a:lstStyle/>
          <a:p>
            <a:r>
              <a:rPr lang="zh-CN" altLang="zh-CN" sz="2800" dirty="0">
                <a:solidFill>
                  <a:srgbClr val="00B050"/>
                </a:solidFill>
                <a:latin typeface="Adobe 黑体 Std R" pitchFamily="34" charset="-122"/>
                <a:ea typeface="Adobe 黑体 Std R" pitchFamily="34" charset="-122"/>
              </a:rPr>
              <a:t>禳解、祛除及避五毒</a:t>
            </a:r>
            <a:endParaRPr lang="zh-CN" altLang="en-US" sz="2800" dirty="0">
              <a:solidFill>
                <a:srgbClr val="00B050"/>
              </a:solidFill>
              <a:latin typeface="Adobe 黑体 Std R" pitchFamily="34" charset="-122"/>
              <a:ea typeface="Adobe 黑体 Std R" pitchFamily="34" charset="-122"/>
            </a:endParaRPr>
          </a:p>
        </p:txBody>
      </p:sp>
      <p:sp>
        <p:nvSpPr>
          <p:cNvPr id="6" name="矩形 5"/>
          <p:cNvSpPr/>
          <p:nvPr/>
        </p:nvSpPr>
        <p:spPr>
          <a:xfrm>
            <a:off x="5220072" y="2677956"/>
            <a:ext cx="3528392" cy="2862322"/>
          </a:xfrm>
          <a:prstGeom prst="rect">
            <a:avLst/>
          </a:prstGeom>
        </p:spPr>
        <p:txBody>
          <a:bodyPr wrap="square">
            <a:spAutoFit/>
          </a:bodyPr>
          <a:lstStyle/>
          <a:p>
            <a:pPr>
              <a:lnSpc>
                <a:spcPct val="150000"/>
              </a:lnSpc>
            </a:pPr>
            <a:r>
              <a:rPr lang="en-US" altLang="zh-CN" sz="2400" dirty="0" smtClean="0">
                <a:latin typeface="微软雅黑" pitchFamily="34" charset="-122"/>
                <a:ea typeface="微软雅黑" pitchFamily="34" charset="-122"/>
              </a:rPr>
              <a:t>       </a:t>
            </a:r>
            <a:r>
              <a:rPr lang="zh-CN" altLang="zh-CN" sz="2400" dirty="0" smtClean="0">
                <a:latin typeface="微软雅黑" pitchFamily="34" charset="-122"/>
                <a:ea typeface="微软雅黑" pitchFamily="34" charset="-122"/>
              </a:rPr>
              <a:t>民间</a:t>
            </a:r>
            <a:r>
              <a:rPr lang="zh-CN" altLang="zh-CN" sz="2400" dirty="0">
                <a:latin typeface="微软雅黑" pitchFamily="34" charset="-122"/>
                <a:ea typeface="微软雅黑" pitchFamily="34" charset="-122"/>
              </a:rPr>
              <a:t>认为五月是五毒</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蝎、蛇、蜈蚣、蜘蛛、蟾蜍</a:t>
            </a:r>
            <a:r>
              <a:rPr lang="en-US" altLang="zh-CN" sz="2400" dirty="0">
                <a:latin typeface="微软雅黑" pitchFamily="34" charset="-122"/>
                <a:ea typeface="微软雅黑" pitchFamily="34" charset="-122"/>
              </a:rPr>
              <a:t>)</a:t>
            </a:r>
            <a:r>
              <a:rPr lang="zh-CN" altLang="zh-CN" sz="2400" dirty="0">
                <a:latin typeface="微软雅黑" pitchFamily="34" charset="-122"/>
                <a:ea typeface="微软雅黑" pitchFamily="34" charset="-122"/>
              </a:rPr>
              <a:t>出没之时，民间要用各种方法以预防五毒之害。</a:t>
            </a: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xmlns="" val="21381211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3"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395536" y="1268760"/>
            <a:ext cx="1569660" cy="4788234"/>
          </a:xfrm>
          <a:prstGeom prst="rect">
            <a:avLst/>
          </a:prstGeom>
        </p:spPr>
        <p:txBody>
          <a:bodyPr wrap="none">
            <a:spAutoFit/>
          </a:bodyPr>
          <a:lstStyle/>
          <a:p>
            <a:pPr>
              <a:lnSpc>
                <a:spcPct val="300000"/>
              </a:lnSpc>
            </a:pPr>
            <a:r>
              <a:rPr lang="zh-CN" altLang="zh-CN" sz="3600" dirty="0" smtClean="0">
                <a:solidFill>
                  <a:srgbClr val="00B050"/>
                </a:solidFill>
                <a:effectLst>
                  <a:glow rad="63500">
                    <a:srgbClr val="FFFF00">
                      <a:alpha val="40000"/>
                    </a:srgbClr>
                  </a:glow>
                </a:effectLst>
                <a:latin typeface="Adobe 繁黑體 Std B" pitchFamily="34" charset="-128"/>
                <a:ea typeface="Adobe 繁黑體 Std B" pitchFamily="34" charset="-128"/>
              </a:rPr>
              <a:t>挂</a:t>
            </a:r>
            <a:r>
              <a:rPr lang="zh-CN" altLang="zh-CN" sz="3600" dirty="0">
                <a:solidFill>
                  <a:srgbClr val="00B050"/>
                </a:solidFill>
                <a:effectLst>
                  <a:glow rad="63500">
                    <a:srgbClr val="FFFF00">
                      <a:alpha val="40000"/>
                    </a:srgbClr>
                  </a:glow>
                </a:effectLst>
                <a:latin typeface="Adobe 繁黑體 Std B" pitchFamily="34" charset="-128"/>
                <a:ea typeface="Adobe 繁黑體 Std B" pitchFamily="34" charset="-128"/>
              </a:rPr>
              <a:t>艾</a:t>
            </a:r>
            <a:r>
              <a:rPr lang="zh-CN" altLang="zh-CN" sz="3600" dirty="0" smtClean="0">
                <a:solidFill>
                  <a:srgbClr val="00B050"/>
                </a:solidFill>
                <a:effectLst>
                  <a:glow rad="63500">
                    <a:srgbClr val="FFFF00">
                      <a:alpha val="40000"/>
                    </a:srgbClr>
                  </a:glow>
                </a:effectLst>
                <a:latin typeface="Adobe 繁黑體 Std B" pitchFamily="34" charset="-128"/>
                <a:ea typeface="Adobe 繁黑體 Std B" pitchFamily="34" charset="-128"/>
              </a:rPr>
              <a:t>草</a:t>
            </a:r>
            <a:endParaRPr lang="en-US" altLang="zh-CN" sz="3600" dirty="0" smtClean="0">
              <a:solidFill>
                <a:srgbClr val="00B050"/>
              </a:solidFill>
              <a:effectLst>
                <a:glow rad="63500">
                  <a:srgbClr val="FFFF00">
                    <a:alpha val="40000"/>
                  </a:srgbClr>
                </a:glow>
              </a:effectLst>
              <a:latin typeface="Adobe 繁黑體 Std B" pitchFamily="34" charset="-128"/>
              <a:ea typeface="Adobe 繁黑體 Std B" pitchFamily="34" charset="-128"/>
            </a:endParaRPr>
          </a:p>
          <a:p>
            <a:pPr>
              <a:lnSpc>
                <a:spcPct val="300000"/>
              </a:lnSpc>
            </a:pPr>
            <a:r>
              <a:rPr lang="zh-CN" altLang="zh-CN" sz="3600" dirty="0" smtClean="0">
                <a:solidFill>
                  <a:srgbClr val="00B050"/>
                </a:solidFill>
                <a:effectLst>
                  <a:glow rad="63500">
                    <a:srgbClr val="FFFF00">
                      <a:alpha val="40000"/>
                    </a:srgbClr>
                  </a:glow>
                </a:effectLst>
                <a:latin typeface="Adobe 繁黑體 Std B" pitchFamily="34" charset="-128"/>
                <a:ea typeface="Adobe 繁黑體 Std B" pitchFamily="34" charset="-128"/>
              </a:rPr>
              <a:t>菖蒲</a:t>
            </a:r>
            <a:endParaRPr lang="en-US" altLang="zh-CN" sz="3600" dirty="0" smtClean="0">
              <a:solidFill>
                <a:srgbClr val="00B050"/>
              </a:solidFill>
              <a:effectLst>
                <a:glow rad="63500">
                  <a:srgbClr val="FFFF00">
                    <a:alpha val="40000"/>
                  </a:srgbClr>
                </a:glow>
              </a:effectLst>
              <a:latin typeface="Adobe 繁黑體 Std B" pitchFamily="34" charset="-128"/>
              <a:ea typeface="Adobe 繁黑體 Std B" pitchFamily="34" charset="-128"/>
            </a:endParaRPr>
          </a:p>
          <a:p>
            <a:pPr>
              <a:lnSpc>
                <a:spcPct val="300000"/>
              </a:lnSpc>
            </a:pPr>
            <a:r>
              <a:rPr lang="zh-CN" altLang="zh-CN" sz="3600" dirty="0" smtClean="0">
                <a:solidFill>
                  <a:srgbClr val="00B050"/>
                </a:solidFill>
                <a:effectLst>
                  <a:glow rad="63500">
                    <a:srgbClr val="FFFF00">
                      <a:alpha val="40000"/>
                    </a:srgbClr>
                  </a:glow>
                </a:effectLst>
                <a:latin typeface="Adobe 繁黑體 Std B" pitchFamily="34" charset="-128"/>
                <a:ea typeface="Adobe 繁黑體 Std B" pitchFamily="34" charset="-128"/>
              </a:rPr>
              <a:t>榕</a:t>
            </a:r>
            <a:r>
              <a:rPr lang="zh-CN" altLang="zh-CN" sz="3600" dirty="0">
                <a:solidFill>
                  <a:srgbClr val="00B050"/>
                </a:solidFill>
                <a:effectLst>
                  <a:glow rad="63500">
                    <a:srgbClr val="FFFF00">
                      <a:alpha val="40000"/>
                    </a:srgbClr>
                  </a:glow>
                </a:effectLst>
                <a:latin typeface="Adobe 繁黑體 Std B" pitchFamily="34" charset="-128"/>
                <a:ea typeface="Adobe 繁黑體 Std B" pitchFamily="34" charset="-128"/>
              </a:rPr>
              <a:t>枝 </a:t>
            </a:r>
            <a:endParaRPr lang="zh-CN" altLang="en-US" sz="3600" dirty="0">
              <a:solidFill>
                <a:srgbClr val="00B050"/>
              </a:solidFill>
              <a:effectLst>
                <a:glow rad="63500">
                  <a:srgbClr val="FFFF00">
                    <a:alpha val="40000"/>
                  </a:srgbClr>
                </a:glow>
              </a:effectLst>
              <a:latin typeface="Adobe 繁黑體 Std B" pitchFamily="34" charset="-128"/>
              <a:ea typeface="Adobe 繁黑體 Std B" pitchFamily="34" charset="-128"/>
            </a:endParaRPr>
          </a:p>
        </p:txBody>
      </p:sp>
      <p:pic>
        <p:nvPicPr>
          <p:cNvPr id="4098" name="Picture 2" descr="C:\Users\一城之风\Desktop\端午节\01300000356220124334769948084.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699792" y="1129113"/>
            <a:ext cx="5700268" cy="3812055"/>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C:\Users\一城之风\Desktop\端午节\u=2892192026,2190236036&amp;fm=52&amp;gp=0.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139951" y="2492896"/>
            <a:ext cx="4992555" cy="3744416"/>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C:\Users\一城之风\Desktop\端午节\u=2195952311,2748784168&amp;fm=52&amp;gp=0.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339752" y="1707083"/>
            <a:ext cx="5272220" cy="3954165"/>
          </a:xfrm>
          <a:prstGeom prst="rect">
            <a:avLst/>
          </a:prstGeom>
          <a:noFill/>
          <a:extLst>
            <a:ext uri="{909E8E84-426E-40DD-AFC4-6F175D3DCCD1}">
              <a14:hiddenFill xmlns:a14="http://schemas.microsoft.com/office/drawing/2010/main" xmlns="">
                <a:solidFill>
                  <a:srgbClr val="FFFFFF"/>
                </a:solidFill>
              </a14:hiddenFill>
            </a:ext>
          </a:extLst>
        </p:spPr>
      </p:pic>
      <p:pic>
        <p:nvPicPr>
          <p:cNvPr id="4101" name="Picture 5" descr="C:\Users\一城之风\Desktop\端午节\20100609154939396.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818494" y="2412468"/>
            <a:ext cx="3902948" cy="4445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6415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fltVal val="0"/>
                                          </p:val>
                                        </p:tav>
                                        <p:tav tm="100000">
                                          <p:val>
                                            <p:strVal val="#ppt_h"/>
                                          </p:val>
                                        </p:tav>
                                      </p:tavLst>
                                    </p:anim>
                                    <p:animEffect transition="in" filter="fade">
                                      <p:cBhvr>
                                        <p:cTn id="9" dur="500"/>
                                        <p:tgtEl>
                                          <p:spTgt spid="409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4099"/>
                                        </p:tgtEl>
                                        <p:attrNameLst>
                                          <p:attrName>style.visibility</p:attrName>
                                        </p:attrNameLst>
                                      </p:cBhvr>
                                      <p:to>
                                        <p:strVal val="visible"/>
                                      </p:to>
                                    </p:set>
                                    <p:anim calcmode="lin" valueType="num">
                                      <p:cBhvr>
                                        <p:cTn id="14" dur="500" fill="hold"/>
                                        <p:tgtEl>
                                          <p:spTgt spid="4099"/>
                                        </p:tgtEl>
                                        <p:attrNameLst>
                                          <p:attrName>ppt_w</p:attrName>
                                        </p:attrNameLst>
                                      </p:cBhvr>
                                      <p:tavLst>
                                        <p:tav tm="0">
                                          <p:val>
                                            <p:fltVal val="0"/>
                                          </p:val>
                                        </p:tav>
                                        <p:tav tm="100000">
                                          <p:val>
                                            <p:strVal val="#ppt_w"/>
                                          </p:val>
                                        </p:tav>
                                      </p:tavLst>
                                    </p:anim>
                                    <p:anim calcmode="lin" valueType="num">
                                      <p:cBhvr>
                                        <p:cTn id="15" dur="500" fill="hold"/>
                                        <p:tgtEl>
                                          <p:spTgt spid="4099"/>
                                        </p:tgtEl>
                                        <p:attrNameLst>
                                          <p:attrName>ppt_h</p:attrName>
                                        </p:attrNameLst>
                                      </p:cBhvr>
                                      <p:tavLst>
                                        <p:tav tm="0">
                                          <p:val>
                                            <p:fltVal val="0"/>
                                          </p:val>
                                        </p:tav>
                                        <p:tav tm="100000">
                                          <p:val>
                                            <p:strVal val="#ppt_h"/>
                                          </p:val>
                                        </p:tav>
                                      </p:tavLst>
                                    </p:anim>
                                    <p:animEffect transition="in" filter="fade">
                                      <p:cBhvr>
                                        <p:cTn id="16" dur="500"/>
                                        <p:tgtEl>
                                          <p:spTgt spid="409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4100"/>
                                        </p:tgtEl>
                                        <p:attrNameLst>
                                          <p:attrName>style.visibility</p:attrName>
                                        </p:attrNameLst>
                                      </p:cBhvr>
                                      <p:to>
                                        <p:strVal val="visible"/>
                                      </p:to>
                                    </p:set>
                                    <p:anim calcmode="lin" valueType="num">
                                      <p:cBhvr>
                                        <p:cTn id="21" dur="500" fill="hold"/>
                                        <p:tgtEl>
                                          <p:spTgt spid="4100"/>
                                        </p:tgtEl>
                                        <p:attrNameLst>
                                          <p:attrName>ppt_w</p:attrName>
                                        </p:attrNameLst>
                                      </p:cBhvr>
                                      <p:tavLst>
                                        <p:tav tm="0">
                                          <p:val>
                                            <p:fltVal val="0"/>
                                          </p:val>
                                        </p:tav>
                                        <p:tav tm="100000">
                                          <p:val>
                                            <p:strVal val="#ppt_w"/>
                                          </p:val>
                                        </p:tav>
                                      </p:tavLst>
                                    </p:anim>
                                    <p:anim calcmode="lin" valueType="num">
                                      <p:cBhvr>
                                        <p:cTn id="22" dur="500" fill="hold"/>
                                        <p:tgtEl>
                                          <p:spTgt spid="4100"/>
                                        </p:tgtEl>
                                        <p:attrNameLst>
                                          <p:attrName>ppt_h</p:attrName>
                                        </p:attrNameLst>
                                      </p:cBhvr>
                                      <p:tavLst>
                                        <p:tav tm="0">
                                          <p:val>
                                            <p:fltVal val="0"/>
                                          </p:val>
                                        </p:tav>
                                        <p:tav tm="100000">
                                          <p:val>
                                            <p:strVal val="#ppt_h"/>
                                          </p:val>
                                        </p:tav>
                                      </p:tavLst>
                                    </p:anim>
                                    <p:animEffect transition="in" filter="fade">
                                      <p:cBhvr>
                                        <p:cTn id="23" dur="500"/>
                                        <p:tgtEl>
                                          <p:spTgt spid="4100"/>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4101"/>
                                        </p:tgtEl>
                                        <p:attrNameLst>
                                          <p:attrName>style.visibility</p:attrName>
                                        </p:attrNameLst>
                                      </p:cBhvr>
                                      <p:to>
                                        <p:strVal val="visible"/>
                                      </p:to>
                                    </p:set>
                                    <p:anim calcmode="lin" valueType="num">
                                      <p:cBhvr>
                                        <p:cTn id="28" dur="500" fill="hold"/>
                                        <p:tgtEl>
                                          <p:spTgt spid="4101"/>
                                        </p:tgtEl>
                                        <p:attrNameLst>
                                          <p:attrName>ppt_w</p:attrName>
                                        </p:attrNameLst>
                                      </p:cBhvr>
                                      <p:tavLst>
                                        <p:tav tm="0">
                                          <p:val>
                                            <p:fltVal val="0"/>
                                          </p:val>
                                        </p:tav>
                                        <p:tav tm="100000">
                                          <p:val>
                                            <p:strVal val="#ppt_w"/>
                                          </p:val>
                                        </p:tav>
                                      </p:tavLst>
                                    </p:anim>
                                    <p:anim calcmode="lin" valueType="num">
                                      <p:cBhvr>
                                        <p:cTn id="29" dur="500" fill="hold"/>
                                        <p:tgtEl>
                                          <p:spTgt spid="4101"/>
                                        </p:tgtEl>
                                        <p:attrNameLst>
                                          <p:attrName>ppt_h</p:attrName>
                                        </p:attrNameLst>
                                      </p:cBhvr>
                                      <p:tavLst>
                                        <p:tav tm="0">
                                          <p:val>
                                            <p:fltVal val="0"/>
                                          </p:val>
                                        </p:tav>
                                        <p:tav tm="100000">
                                          <p:val>
                                            <p:strVal val="#ppt_h"/>
                                          </p:val>
                                        </p:tav>
                                      </p:tavLst>
                                    </p:anim>
                                    <p:animEffect transition="in" filter="fade">
                                      <p:cBhvr>
                                        <p:cTn id="30"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8000" b="-18000"/>
          </a:stretch>
        </a:blipFill>
        <a:effectLst/>
      </p:bgPr>
    </p:bg>
    <p:spTree>
      <p:nvGrpSpPr>
        <p:cNvPr id="1" name=""/>
        <p:cNvGrpSpPr/>
        <p:nvPr/>
      </p:nvGrpSpPr>
      <p:grpSpPr>
        <a:xfrm>
          <a:off x="0" y="0"/>
          <a:ext cx="0" cy="0"/>
          <a:chOff x="0" y="0"/>
          <a:chExt cx="0" cy="0"/>
        </a:xfrm>
      </p:grpSpPr>
      <p:sp>
        <p:nvSpPr>
          <p:cNvPr id="3" name="矩形 2"/>
          <p:cNvSpPr/>
          <p:nvPr/>
        </p:nvSpPr>
        <p:spPr>
          <a:xfrm>
            <a:off x="513904" y="332656"/>
            <a:ext cx="1627370" cy="923330"/>
          </a:xfrm>
          <a:prstGeom prst="rect">
            <a:avLst/>
          </a:prstGeom>
          <a:noFill/>
        </p:spPr>
        <p:txBody>
          <a:bodyPr wrap="none" lIns="91440" tIns="45720" rIns="91440" bIns="45720">
            <a:spAutoFit/>
          </a:bodyPr>
          <a:lstStyle/>
          <a:p>
            <a:pPr algn="ctr"/>
            <a:r>
              <a:rPr lang="zh-CN" altLang="en-US" sz="5400" b="1" dirty="0" smtClean="0">
                <a:ln w="19050">
                  <a:noFill/>
                  <a:prstDash val="solid"/>
                </a:ln>
                <a:solidFill>
                  <a:srgbClr val="00B050"/>
                </a:solidFill>
                <a:effectLst>
                  <a:outerShdw blurRad="50000" dist="50800" dir="7500000" algn="tl">
                    <a:srgbClr val="000000">
                      <a:shade val="5000"/>
                      <a:alpha val="35000"/>
                    </a:srgbClr>
                  </a:outerShdw>
                </a:effectLst>
              </a:rPr>
              <a:t>目录</a:t>
            </a:r>
            <a:endParaRPr lang="zh-CN" altLang="en-US" sz="5400" b="1" dirty="0">
              <a:ln w="19050">
                <a:noFill/>
                <a:prstDash val="solid"/>
              </a:ln>
              <a:solidFill>
                <a:srgbClr val="00B050"/>
              </a:solidFill>
              <a:effectLst>
                <a:outerShdw blurRad="50000" dist="50800" dir="7500000" algn="tl">
                  <a:srgbClr val="000000">
                    <a:shade val="5000"/>
                    <a:alpha val="35000"/>
                  </a:srgbClr>
                </a:outerShdw>
              </a:effectLst>
            </a:endParaRPr>
          </a:p>
        </p:txBody>
      </p:sp>
      <p:sp>
        <p:nvSpPr>
          <p:cNvPr id="4" name="TextBox 3"/>
          <p:cNvSpPr txBox="1"/>
          <p:nvPr/>
        </p:nvSpPr>
        <p:spPr>
          <a:xfrm>
            <a:off x="513904" y="1628800"/>
            <a:ext cx="4346128" cy="3186065"/>
          </a:xfrm>
          <a:prstGeom prst="rect">
            <a:avLst/>
          </a:prstGeom>
          <a:noFill/>
        </p:spPr>
        <p:txBody>
          <a:bodyPr wrap="square" rtlCol="0">
            <a:spAutoFit/>
          </a:bodyPr>
          <a:lstStyle/>
          <a:p>
            <a:pPr>
              <a:lnSpc>
                <a:spcPct val="200000"/>
              </a:lnSpc>
            </a:pPr>
            <a:r>
              <a:rPr lang="zh-CN" altLang="en-US" sz="2600" b="1" dirty="0" smtClean="0">
                <a:solidFill>
                  <a:srgbClr val="00B050"/>
                </a:solidFill>
                <a:latin typeface="华文仿宋" pitchFamily="2" charset="-122"/>
                <a:ea typeface="华文仿宋" pitchFamily="2" charset="-122"/>
              </a:rPr>
              <a:t>一、端午节的来历</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二、端午节的主要习俗</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三、端午节的诗词</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四、端午节的当代演化</a:t>
            </a:r>
            <a:endParaRPr lang="zh-CN" altLang="en-US" sz="2600" b="1" dirty="0">
              <a:solidFill>
                <a:srgbClr val="00B050"/>
              </a:solidFill>
              <a:latin typeface="华文仿宋" pitchFamily="2" charset="-122"/>
              <a:ea typeface="华文仿宋" pitchFamily="2" charset="-122"/>
            </a:endParaRPr>
          </a:p>
        </p:txBody>
      </p:sp>
    </p:spTree>
    <p:extLst>
      <p:ext uri="{BB962C8B-B14F-4D97-AF65-F5344CB8AC3E}">
        <p14:creationId xmlns:p14="http://schemas.microsoft.com/office/powerpoint/2010/main" xmlns="" val="206116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2" end="2"/>
                                            </p:txEl>
                                          </p:spTgt>
                                        </p:tgtEl>
                                      </p:cBhvr>
                                    </p:animEffect>
                                    <p:animScale>
                                      <p:cBhvr>
                                        <p:cTn id="7" dur="250" autoRev="1" fill="hold"/>
                                        <p:tgtEl>
                                          <p:spTgt spid="4">
                                            <p:txEl>
                                              <p:pRg st="2" end="2"/>
                                            </p:txEl>
                                          </p:spTgt>
                                        </p:tgtEl>
                                      </p:cBhvr>
                                      <p:by x="105000" y="105000"/>
                                    </p:animScale>
                                  </p:childTnLst>
                                </p:cTn>
                              </p:par>
                              <p:par>
                                <p:cTn id="8" presetID="53" presetClass="exit" presetSubtype="32" fill="hold" nodeType="withEffect">
                                  <p:stCondLst>
                                    <p:cond delay="0"/>
                                  </p:stCondLst>
                                  <p:childTnLst>
                                    <p:anim calcmode="lin" valueType="num">
                                      <p:cBhvr>
                                        <p:cTn id="9" dur="500"/>
                                        <p:tgtEl>
                                          <p:spTgt spid="4">
                                            <p:txEl>
                                              <p:pRg st="0" end="0"/>
                                            </p:txEl>
                                          </p:spTgt>
                                        </p:tgtEl>
                                        <p:attrNameLst>
                                          <p:attrName>ppt_w</p:attrName>
                                        </p:attrNameLst>
                                      </p:cBhvr>
                                      <p:tavLst>
                                        <p:tav tm="0">
                                          <p:val>
                                            <p:strVal val="ppt_w"/>
                                          </p:val>
                                        </p:tav>
                                        <p:tav tm="100000">
                                          <p:val>
                                            <p:fltVal val="0"/>
                                          </p:val>
                                        </p:tav>
                                      </p:tavLst>
                                    </p:anim>
                                    <p:anim calcmode="lin" valueType="num">
                                      <p:cBhvr>
                                        <p:cTn id="10" dur="500"/>
                                        <p:tgtEl>
                                          <p:spTgt spid="4">
                                            <p:txEl>
                                              <p:pRg st="0" end="0"/>
                                            </p:txEl>
                                          </p:spTgt>
                                        </p:tgtEl>
                                        <p:attrNameLst>
                                          <p:attrName>ppt_h</p:attrName>
                                        </p:attrNameLst>
                                      </p:cBhvr>
                                      <p:tavLst>
                                        <p:tav tm="0">
                                          <p:val>
                                            <p:strVal val="ppt_h"/>
                                          </p:val>
                                        </p:tav>
                                        <p:tav tm="100000">
                                          <p:val>
                                            <p:fltVal val="0"/>
                                          </p:val>
                                        </p:tav>
                                      </p:tavLst>
                                    </p:anim>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par>
                                <p:cTn id="13" presetID="53" presetClass="exit" presetSubtype="32" fill="hold" nodeType="withEffect">
                                  <p:stCondLst>
                                    <p:cond delay="0"/>
                                  </p:stCondLst>
                                  <p:childTnLst>
                                    <p:anim calcmode="lin" valueType="num">
                                      <p:cBhvr>
                                        <p:cTn id="14" dur="500"/>
                                        <p:tgtEl>
                                          <p:spTgt spid="4">
                                            <p:txEl>
                                              <p:pRg st="1" end="1"/>
                                            </p:txEl>
                                          </p:spTgt>
                                        </p:tgtEl>
                                        <p:attrNameLst>
                                          <p:attrName>ppt_w</p:attrName>
                                        </p:attrNameLst>
                                      </p:cBhvr>
                                      <p:tavLst>
                                        <p:tav tm="0">
                                          <p:val>
                                            <p:strVal val="ppt_w"/>
                                          </p:val>
                                        </p:tav>
                                        <p:tav tm="100000">
                                          <p:val>
                                            <p:fltVal val="0"/>
                                          </p:val>
                                        </p:tav>
                                      </p:tavLst>
                                    </p:anim>
                                    <p:anim calcmode="lin" valueType="num">
                                      <p:cBhvr>
                                        <p:cTn id="15" dur="500"/>
                                        <p:tgtEl>
                                          <p:spTgt spid="4">
                                            <p:txEl>
                                              <p:pRg st="1" end="1"/>
                                            </p:txEl>
                                          </p:spTgt>
                                        </p:tgtEl>
                                        <p:attrNameLst>
                                          <p:attrName>ppt_h</p:attrName>
                                        </p:attrNameLst>
                                      </p:cBhvr>
                                      <p:tavLst>
                                        <p:tav tm="0">
                                          <p:val>
                                            <p:strVal val="ppt_h"/>
                                          </p:val>
                                        </p:tav>
                                        <p:tav tm="100000">
                                          <p:val>
                                            <p:fltVal val="0"/>
                                          </p:val>
                                        </p:tav>
                                      </p:tavLst>
                                    </p:anim>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53" presetClass="exit" presetSubtype="32" fill="hold" nodeType="withEffect">
                                  <p:stCondLst>
                                    <p:cond delay="0"/>
                                  </p:stCondLst>
                                  <p:childTnLst>
                                    <p:anim calcmode="lin" valueType="num">
                                      <p:cBhvr>
                                        <p:cTn id="19" dur="500"/>
                                        <p:tgtEl>
                                          <p:spTgt spid="4">
                                            <p:txEl>
                                              <p:pRg st="3" end="3"/>
                                            </p:txEl>
                                          </p:spTgt>
                                        </p:tgtEl>
                                        <p:attrNameLst>
                                          <p:attrName>ppt_w</p:attrName>
                                        </p:attrNameLst>
                                      </p:cBhvr>
                                      <p:tavLst>
                                        <p:tav tm="0">
                                          <p:val>
                                            <p:strVal val="ppt_w"/>
                                          </p:val>
                                        </p:tav>
                                        <p:tav tm="100000">
                                          <p:val>
                                            <p:fltVal val="0"/>
                                          </p:val>
                                        </p:tav>
                                      </p:tavLst>
                                    </p:anim>
                                    <p:anim calcmode="lin" valueType="num">
                                      <p:cBhvr>
                                        <p:cTn id="20" dur="500"/>
                                        <p:tgtEl>
                                          <p:spTgt spid="4">
                                            <p:txEl>
                                              <p:pRg st="3" end="3"/>
                                            </p:txEl>
                                          </p:spTgt>
                                        </p:tgtEl>
                                        <p:attrNameLst>
                                          <p:attrName>ppt_h</p:attrName>
                                        </p:attrNameLst>
                                      </p:cBhvr>
                                      <p:tavLst>
                                        <p:tav tm="0">
                                          <p:val>
                                            <p:strVal val="ppt_h"/>
                                          </p:val>
                                        </p:tav>
                                        <p:tav tm="100000">
                                          <p:val>
                                            <p:fltVal val="0"/>
                                          </p:val>
                                        </p:tav>
                                      </p:tavLst>
                                    </p:anim>
                                    <p:animEffect transition="out" filter="fade">
                                      <p:cBhvr>
                                        <p:cTn id="21" dur="500"/>
                                        <p:tgtEl>
                                          <p:spTgt spid="4">
                                            <p:txEl>
                                              <p:pRg st="3" end="3"/>
                                            </p:txEl>
                                          </p:spTgt>
                                        </p:tgtEl>
                                      </p:cBhvr>
                                    </p:animEffect>
                                    <p:set>
                                      <p:cBhvr>
                                        <p:cTn id="22" dur="1" fill="hold">
                                          <p:stCondLst>
                                            <p:cond delay="499"/>
                                          </p:stCondLst>
                                        </p:cTn>
                                        <p:tgtEl>
                                          <p:spTgt spid="4">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一城之风\Desktop\端午节\2709971_173854005662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5126"/>
          <a:stretch/>
        </p:blipFill>
        <p:spPr bwMode="auto">
          <a:xfrm>
            <a:off x="0" y="0"/>
            <a:ext cx="9143999" cy="68769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879870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一城之风\Desktop\端午节\端午节\661401_091839000591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4632"/>
          <a:stretch/>
        </p:blipFill>
        <p:spPr bwMode="auto">
          <a:xfrm>
            <a:off x="0" y="-17975"/>
            <a:ext cx="9144000" cy="687597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3202326" y="1052736"/>
            <a:ext cx="5242141" cy="954107"/>
          </a:xfrm>
          <a:prstGeom prst="rect">
            <a:avLst/>
          </a:prstGeom>
        </p:spPr>
        <p:txBody>
          <a:bodyPr wrap="none">
            <a:spAutoFit/>
          </a:bodyPr>
          <a:lstStyle/>
          <a:p>
            <a:pPr algn="ctr"/>
            <a:r>
              <a:rPr lang="zh-CN" altLang="en-US" sz="3200" b="1" dirty="0">
                <a:latin typeface="Adobe 黑体 Std R" pitchFamily="34" charset="-122"/>
                <a:ea typeface="Adobe 黑体 Std R" pitchFamily="34" charset="-122"/>
              </a:rPr>
              <a:t>　五月五日 </a:t>
            </a:r>
            <a:endParaRPr lang="en-US" altLang="zh-CN" sz="3200" b="1" dirty="0" smtClean="0">
              <a:latin typeface="Adobe 黑体 Std R" pitchFamily="34" charset="-122"/>
              <a:ea typeface="Adobe 黑体 Std R" pitchFamily="34" charset="-122"/>
            </a:endParaRPr>
          </a:p>
          <a:p>
            <a:pPr algn="r"/>
            <a:r>
              <a:rPr lang="zh-CN" altLang="en-US" sz="2400" b="1" dirty="0" smtClean="0">
                <a:latin typeface="Adobe 黑体 Std R" pitchFamily="34" charset="-122"/>
                <a:ea typeface="Adobe 黑体 Std R" pitchFamily="34" charset="-122"/>
              </a:rPr>
              <a:t>                                     （</a:t>
            </a:r>
            <a:r>
              <a:rPr lang="zh-CN" altLang="en-US" sz="2400" b="1" dirty="0">
                <a:latin typeface="Adobe 黑体 Std R" pitchFamily="34" charset="-122"/>
                <a:ea typeface="Adobe 黑体 Std R" pitchFamily="34" charset="-122"/>
              </a:rPr>
              <a:t>宋</a:t>
            </a:r>
            <a:r>
              <a:rPr lang="en-US" altLang="zh-CN" sz="2400" b="1" dirty="0">
                <a:latin typeface="Adobe 黑体 Std R" pitchFamily="34" charset="-122"/>
                <a:ea typeface="Adobe 黑体 Std R" pitchFamily="34" charset="-122"/>
              </a:rPr>
              <a:t>·</a:t>
            </a:r>
            <a:r>
              <a:rPr lang="zh-CN" altLang="en-US" sz="2400" b="1" dirty="0">
                <a:latin typeface="Adobe 黑体 Std R" pitchFamily="34" charset="-122"/>
                <a:ea typeface="Adobe 黑体 Std R" pitchFamily="34" charset="-122"/>
              </a:rPr>
              <a:t>梅尧臣）</a:t>
            </a:r>
          </a:p>
        </p:txBody>
      </p:sp>
      <p:sp>
        <p:nvSpPr>
          <p:cNvPr id="8" name="矩形 7"/>
          <p:cNvSpPr/>
          <p:nvPr/>
        </p:nvSpPr>
        <p:spPr>
          <a:xfrm>
            <a:off x="4283968" y="2348880"/>
            <a:ext cx="4427984" cy="2677656"/>
          </a:xfrm>
          <a:prstGeom prst="rect">
            <a:avLst/>
          </a:prstGeom>
        </p:spPr>
        <p:txBody>
          <a:bodyPr wrap="square">
            <a:spAutoFit/>
          </a:bodyPr>
          <a:lstStyle/>
          <a:p>
            <a:pPr algn="dist">
              <a:lnSpc>
                <a:spcPct val="150000"/>
              </a:lnSpc>
            </a:pPr>
            <a:r>
              <a:rPr lang="zh-CN" altLang="zh-CN" sz="2800" b="1" dirty="0" smtClean="0">
                <a:latin typeface="微软雅黑" pitchFamily="34" charset="-122"/>
                <a:ea typeface="微软雅黑" pitchFamily="34" charset="-122"/>
              </a:rPr>
              <a:t>屈氏</a:t>
            </a:r>
            <a:r>
              <a:rPr lang="zh-CN" altLang="zh-CN" sz="2800" b="1" dirty="0">
                <a:latin typeface="微软雅黑" pitchFamily="34" charset="-122"/>
                <a:ea typeface="微软雅黑" pitchFamily="34" charset="-122"/>
              </a:rPr>
              <a:t>已沉死，楚人哀不容</a:t>
            </a:r>
            <a:r>
              <a:rPr lang="zh-CN" altLang="zh-CN" sz="2800" b="1" dirty="0" smtClean="0">
                <a:latin typeface="微软雅黑" pitchFamily="34" charset="-122"/>
                <a:ea typeface="微软雅黑" pitchFamily="34" charset="-122"/>
              </a:rPr>
              <a:t>。</a:t>
            </a:r>
            <a:endParaRPr lang="zh-CN" altLang="zh-CN" sz="2800" b="1" i="1" dirty="0">
              <a:latin typeface="微软雅黑" pitchFamily="34" charset="-122"/>
              <a:ea typeface="微软雅黑" pitchFamily="34" charset="-122"/>
            </a:endParaRPr>
          </a:p>
          <a:p>
            <a:pPr algn="dist">
              <a:lnSpc>
                <a:spcPct val="150000"/>
              </a:lnSpc>
            </a:pPr>
            <a:r>
              <a:rPr lang="zh-CN" altLang="zh-CN" sz="2800" b="1" dirty="0" smtClean="0">
                <a:latin typeface="微软雅黑" pitchFamily="34" charset="-122"/>
                <a:ea typeface="微软雅黑" pitchFamily="34" charset="-122"/>
              </a:rPr>
              <a:t>何尝</a:t>
            </a:r>
            <a:r>
              <a:rPr lang="zh-CN" altLang="zh-CN" sz="2800" b="1" dirty="0">
                <a:latin typeface="微软雅黑" pitchFamily="34" charset="-122"/>
                <a:ea typeface="微软雅黑" pitchFamily="34" charset="-122"/>
              </a:rPr>
              <a:t>奈谗谤，徒欲却蛟龙</a:t>
            </a:r>
            <a:r>
              <a:rPr lang="zh-CN"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gn="dist">
              <a:lnSpc>
                <a:spcPct val="150000"/>
              </a:lnSpc>
            </a:pPr>
            <a:r>
              <a:rPr lang="zh-CN" altLang="zh-CN" sz="2800" b="1" dirty="0" smtClean="0">
                <a:latin typeface="微软雅黑" pitchFamily="34" charset="-122"/>
                <a:ea typeface="微软雅黑" pitchFamily="34" charset="-122"/>
              </a:rPr>
              <a:t>未</a:t>
            </a:r>
            <a:r>
              <a:rPr lang="zh-CN" altLang="zh-CN" sz="2800" b="1" dirty="0">
                <a:latin typeface="微软雅黑" pitchFamily="34" charset="-122"/>
                <a:ea typeface="微软雅黑" pitchFamily="34" charset="-122"/>
              </a:rPr>
              <a:t>泯生前恨，而追没后踪</a:t>
            </a:r>
            <a:r>
              <a:rPr lang="zh-CN" altLang="zh-CN" sz="2800" b="1" dirty="0" smtClean="0">
                <a:latin typeface="微软雅黑" pitchFamily="34" charset="-122"/>
                <a:ea typeface="微软雅黑" pitchFamily="34" charset="-122"/>
              </a:rPr>
              <a:t>。</a:t>
            </a:r>
            <a:endParaRPr lang="en-US" altLang="zh-CN" sz="2800" b="1" dirty="0" smtClean="0">
              <a:latin typeface="微软雅黑" pitchFamily="34" charset="-122"/>
              <a:ea typeface="微软雅黑" pitchFamily="34" charset="-122"/>
            </a:endParaRPr>
          </a:p>
          <a:p>
            <a:pPr algn="dist">
              <a:lnSpc>
                <a:spcPct val="150000"/>
              </a:lnSpc>
            </a:pPr>
            <a:r>
              <a:rPr lang="zh-CN" altLang="zh-CN" sz="2800" b="1" dirty="0" smtClean="0">
                <a:latin typeface="微软雅黑" pitchFamily="34" charset="-122"/>
                <a:ea typeface="微软雅黑" pitchFamily="34" charset="-122"/>
              </a:rPr>
              <a:t>沅</a:t>
            </a:r>
            <a:r>
              <a:rPr lang="zh-CN" altLang="zh-CN" sz="2800" b="1" dirty="0">
                <a:latin typeface="微软雅黑" pitchFamily="34" charset="-122"/>
                <a:ea typeface="微软雅黑" pitchFamily="34" charset="-122"/>
              </a:rPr>
              <a:t>湘碧潭水，应自照千峰。 　</a:t>
            </a:r>
            <a:endParaRPr lang="zh-CN" altLang="en-US" sz="2800" b="1" dirty="0">
              <a:latin typeface="微软雅黑" pitchFamily="34" charset="-122"/>
              <a:ea typeface="微软雅黑" pitchFamily="34" charset="-122"/>
            </a:endParaRPr>
          </a:p>
        </p:txBody>
      </p:sp>
    </p:spTree>
    <p:extLst>
      <p:ext uri="{BB962C8B-B14F-4D97-AF65-F5344CB8AC3E}">
        <p14:creationId xmlns:p14="http://schemas.microsoft.com/office/powerpoint/2010/main" xmlns="" val="42894204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一城之风\Desktop\端午节\m46132d2006082514203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9603" t="6825" r="9966" b="13986"/>
          <a:stretch/>
        </p:blipFill>
        <p:spPr bwMode="auto">
          <a:xfrm>
            <a:off x="-108520" y="4049"/>
            <a:ext cx="4006734" cy="6858000"/>
          </a:xfrm>
          <a:prstGeom prst="rect">
            <a:avLst/>
          </a:prstGeom>
          <a:noFill/>
          <a:effectLst>
            <a:softEdge rad="635000"/>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3897038" y="764704"/>
            <a:ext cx="4917286" cy="4939814"/>
          </a:xfrm>
          <a:prstGeom prst="rect">
            <a:avLst/>
          </a:prstGeom>
        </p:spPr>
        <p:txBody>
          <a:bodyPr wrap="square">
            <a:spAutoFit/>
          </a:bodyPr>
          <a:lstStyle/>
          <a:p>
            <a:pPr algn="ctr">
              <a:lnSpc>
                <a:spcPct val="250000"/>
              </a:lnSpc>
            </a:pPr>
            <a:r>
              <a:rPr lang="zh-CN" altLang="zh-CN" sz="5400" dirty="0">
                <a:latin typeface="Adobe 黑体 Std R" pitchFamily="34" charset="-122"/>
                <a:ea typeface="Adobe 黑体 Std R" pitchFamily="34" charset="-122"/>
              </a:rPr>
              <a:t>端午 </a:t>
            </a:r>
            <a:endParaRPr lang="en-US" altLang="zh-CN" sz="5400" dirty="0" smtClean="0">
              <a:latin typeface="Adobe 黑体 Std R" pitchFamily="34" charset="-122"/>
              <a:ea typeface="Adobe 黑体 Std R" pitchFamily="34" charset="-122"/>
            </a:endParaRPr>
          </a:p>
          <a:p>
            <a:pPr algn="r">
              <a:lnSpc>
                <a:spcPct val="250000"/>
              </a:lnSpc>
            </a:pPr>
            <a:r>
              <a:rPr lang="zh-CN" altLang="zh-CN" sz="2400" b="1" dirty="0" smtClean="0"/>
              <a:t>（</a:t>
            </a:r>
            <a:r>
              <a:rPr lang="zh-CN" altLang="zh-CN" sz="2400" b="1" dirty="0"/>
              <a:t>唐·文秀） </a:t>
            </a:r>
            <a:r>
              <a:rPr lang="zh-CN" altLang="zh-CN" dirty="0"/>
              <a:t>　　</a:t>
            </a:r>
            <a:endParaRPr lang="en-US" altLang="zh-CN" dirty="0" smtClean="0"/>
          </a:p>
          <a:p>
            <a:pPr>
              <a:lnSpc>
                <a:spcPct val="250000"/>
              </a:lnSpc>
            </a:pPr>
            <a:r>
              <a:rPr lang="zh-CN" altLang="zh-CN" sz="2400" dirty="0" smtClean="0">
                <a:latin typeface="微软雅黑" pitchFamily="34" charset="-122"/>
                <a:ea typeface="微软雅黑" pitchFamily="34" charset="-122"/>
              </a:rPr>
              <a:t>节</a:t>
            </a:r>
            <a:r>
              <a:rPr lang="zh-CN" altLang="zh-CN" sz="2400" dirty="0">
                <a:latin typeface="微软雅黑" pitchFamily="34" charset="-122"/>
                <a:ea typeface="微软雅黑" pitchFamily="34" charset="-122"/>
              </a:rPr>
              <a:t>分端午自谁言，万古传闻为</a:t>
            </a:r>
            <a:r>
              <a:rPr lang="zh-CN" altLang="zh-CN" sz="2400" dirty="0" smtClean="0">
                <a:latin typeface="微软雅黑" pitchFamily="34" charset="-122"/>
                <a:ea typeface="微软雅黑" pitchFamily="34" charset="-122"/>
              </a:rPr>
              <a:t>屈原</a:t>
            </a:r>
            <a:r>
              <a:rPr lang="zh-CN" altLang="en-US" sz="2400" dirty="0">
                <a:latin typeface="微软雅黑" pitchFamily="34" charset="-122"/>
                <a:ea typeface="微软雅黑" pitchFamily="34" charset="-122"/>
              </a:rPr>
              <a:t>。</a:t>
            </a:r>
            <a:r>
              <a:rPr lang="zh-CN" altLang="zh-CN" sz="2400" dirty="0" smtClean="0">
                <a:latin typeface="微软雅黑" pitchFamily="34" charset="-122"/>
                <a:ea typeface="微软雅黑" pitchFamily="34" charset="-122"/>
              </a:rPr>
              <a:t> </a:t>
            </a:r>
            <a:r>
              <a:rPr lang="zh-CN" altLang="zh-CN" sz="2400" dirty="0">
                <a:latin typeface="微软雅黑" pitchFamily="34" charset="-122"/>
                <a:ea typeface="微软雅黑" pitchFamily="34" charset="-122"/>
              </a:rPr>
              <a:t>　　</a:t>
            </a:r>
            <a:endParaRPr lang="en-US" altLang="zh-CN" sz="2400" dirty="0" smtClean="0">
              <a:latin typeface="微软雅黑" pitchFamily="34" charset="-122"/>
              <a:ea typeface="微软雅黑" pitchFamily="34" charset="-122"/>
            </a:endParaRPr>
          </a:p>
          <a:p>
            <a:pPr>
              <a:lnSpc>
                <a:spcPct val="250000"/>
              </a:lnSpc>
            </a:pPr>
            <a:r>
              <a:rPr lang="zh-CN" altLang="zh-CN" sz="2400" dirty="0" smtClean="0">
                <a:latin typeface="微软雅黑" pitchFamily="34" charset="-122"/>
                <a:ea typeface="微软雅黑" pitchFamily="34" charset="-122"/>
              </a:rPr>
              <a:t>堪</a:t>
            </a:r>
            <a:r>
              <a:rPr lang="zh-CN" altLang="zh-CN" sz="2400" dirty="0">
                <a:latin typeface="微软雅黑" pitchFamily="34" charset="-122"/>
                <a:ea typeface="微软雅黑" pitchFamily="34" charset="-122"/>
              </a:rPr>
              <a:t>笑楚江空渺渺，不能洗得直臣冤。 </a:t>
            </a:r>
            <a:endParaRPr lang="zh-CN" altLang="en-US" sz="2400" dirty="0">
              <a:latin typeface="微软雅黑" pitchFamily="34" charset="-122"/>
              <a:ea typeface="微软雅黑" pitchFamily="34" charset="-122"/>
            </a:endParaRPr>
          </a:p>
        </p:txBody>
      </p:sp>
    </p:spTree>
    <p:extLst>
      <p:ext uri="{BB962C8B-B14F-4D97-AF65-F5344CB8AC3E}">
        <p14:creationId xmlns:p14="http://schemas.microsoft.com/office/powerpoint/2010/main" xmlns="" val="11973839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一城之风\Desktop\端午节\端午节\20081018_224278.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44000" cy="6864085"/>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1475656" y="677441"/>
            <a:ext cx="6606480" cy="5509200"/>
          </a:xfrm>
          <a:prstGeom prst="rect">
            <a:avLst/>
          </a:prstGeom>
          <a:solidFill>
            <a:schemeClr val="tx1">
              <a:lumMod val="95000"/>
              <a:lumOff val="5000"/>
              <a:alpha val="40000"/>
            </a:schemeClr>
          </a:solidFill>
        </p:spPr>
        <p:txBody>
          <a:bodyPr wrap="square">
            <a:spAutoFit/>
          </a:bodyPr>
          <a:lstStyle/>
          <a:p>
            <a:pPr algn="ctr"/>
            <a:r>
              <a:rPr lang="zh-CN" altLang="en-US" sz="4000" dirty="0">
                <a:solidFill>
                  <a:srgbClr val="FFFF00"/>
                </a:solidFill>
                <a:latin typeface="Adobe 黑体 Std R" pitchFamily="34" charset="-122"/>
                <a:ea typeface="Adobe 黑体 Std R" pitchFamily="34" charset="-122"/>
              </a:rPr>
              <a:t>　六幺令</a:t>
            </a:r>
            <a:r>
              <a:rPr lang="en-US" altLang="zh-CN" sz="4000" dirty="0">
                <a:solidFill>
                  <a:srgbClr val="FFFF00"/>
                </a:solidFill>
                <a:latin typeface="Adobe 黑体 Std R" pitchFamily="34" charset="-122"/>
                <a:ea typeface="Adobe 黑体 Std R" pitchFamily="34" charset="-122"/>
              </a:rPr>
              <a:t>•</a:t>
            </a:r>
            <a:r>
              <a:rPr lang="zh-CN" altLang="en-US" sz="4000" dirty="0">
                <a:solidFill>
                  <a:srgbClr val="FFFF00"/>
                </a:solidFill>
                <a:latin typeface="Adobe 黑体 Std R" pitchFamily="34" charset="-122"/>
                <a:ea typeface="Adobe 黑体 Std R" pitchFamily="34" charset="-122"/>
              </a:rPr>
              <a:t>天中节 </a:t>
            </a:r>
            <a:endParaRPr lang="en-US" altLang="zh-CN" sz="4000" dirty="0" smtClean="0">
              <a:solidFill>
                <a:srgbClr val="FFFF00"/>
              </a:solidFill>
              <a:latin typeface="Adobe 黑体 Std R" pitchFamily="34" charset="-122"/>
              <a:ea typeface="Adobe 黑体 Std R" pitchFamily="34" charset="-122"/>
            </a:endParaRPr>
          </a:p>
          <a:p>
            <a:pPr algn="r"/>
            <a:r>
              <a:rPr lang="zh-CN" altLang="en-US" sz="2400" dirty="0" smtClean="0">
                <a:solidFill>
                  <a:srgbClr val="FFFF00"/>
                </a:solidFill>
              </a:rPr>
              <a:t>（</a:t>
            </a:r>
            <a:r>
              <a:rPr lang="zh-CN" altLang="en-US" sz="2400" dirty="0">
                <a:solidFill>
                  <a:srgbClr val="FFFF00"/>
                </a:solidFill>
              </a:rPr>
              <a:t>宋</a:t>
            </a:r>
            <a:r>
              <a:rPr lang="en-US" altLang="zh-CN" sz="2400" dirty="0">
                <a:solidFill>
                  <a:srgbClr val="FFFF00"/>
                </a:solidFill>
              </a:rPr>
              <a:t>•</a:t>
            </a:r>
            <a:r>
              <a:rPr lang="zh-CN" altLang="en-US" sz="2400" dirty="0">
                <a:solidFill>
                  <a:srgbClr val="FFFF00"/>
                </a:solidFill>
              </a:rPr>
              <a:t>苏轼）  </a:t>
            </a:r>
          </a:p>
          <a:p>
            <a:pPr>
              <a:lnSpc>
                <a:spcPct val="150000"/>
              </a:lnSpc>
            </a:pPr>
            <a:r>
              <a:rPr lang="zh-CN" altLang="en-US" sz="2400" b="1" dirty="0" smtClean="0">
                <a:solidFill>
                  <a:srgbClr val="FFFF00"/>
                </a:solidFill>
                <a:latin typeface="微软雅黑" pitchFamily="34" charset="-122"/>
                <a:ea typeface="微软雅黑" pitchFamily="34" charset="-122"/>
              </a:rPr>
              <a:t>虎符</a:t>
            </a:r>
            <a:r>
              <a:rPr lang="zh-CN" altLang="en-US" sz="2400" b="1" dirty="0">
                <a:solidFill>
                  <a:srgbClr val="FFFF00"/>
                </a:solidFill>
                <a:latin typeface="微软雅黑" pitchFamily="34" charset="-122"/>
                <a:ea typeface="微软雅黑" pitchFamily="34" charset="-122"/>
              </a:rPr>
              <a:t>缠臂，佳节又端午。 </a:t>
            </a:r>
            <a:endParaRPr lang="en-US" altLang="zh-CN" sz="2400" b="1" dirty="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门前</a:t>
            </a:r>
            <a:r>
              <a:rPr lang="zh-CN" altLang="en-US" sz="2400" b="1" dirty="0">
                <a:solidFill>
                  <a:srgbClr val="FFFF00"/>
                </a:solidFill>
                <a:latin typeface="微软雅黑" pitchFamily="34" charset="-122"/>
                <a:ea typeface="微软雅黑" pitchFamily="34" charset="-122"/>
              </a:rPr>
              <a:t>艾蒲青翠，天淡纸鸢舞</a:t>
            </a:r>
            <a:r>
              <a:rPr lang="zh-CN" altLang="en-US" sz="2400" b="1" dirty="0" smtClean="0">
                <a:solidFill>
                  <a:srgbClr val="FFFF00"/>
                </a:solidFill>
                <a:latin typeface="微软雅黑" pitchFamily="34" charset="-122"/>
                <a:ea typeface="微软雅黑" pitchFamily="34" charset="-122"/>
              </a:rPr>
              <a:t>。</a:t>
            </a:r>
            <a:endParaRPr lang="en-US" altLang="zh-CN" sz="2400" b="1" dirty="0" smtClean="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粽</a:t>
            </a:r>
            <a:r>
              <a:rPr lang="zh-CN" altLang="en-US" sz="2400" b="1" dirty="0">
                <a:solidFill>
                  <a:srgbClr val="FFFF00"/>
                </a:solidFill>
                <a:latin typeface="微软雅黑" pitchFamily="34" charset="-122"/>
                <a:ea typeface="微软雅黑" pitchFamily="34" charset="-122"/>
              </a:rPr>
              <a:t>叶香飘十里，对酒携樽俎</a:t>
            </a:r>
            <a:r>
              <a:rPr lang="zh-CN" altLang="en-US" sz="2400" b="1" dirty="0" smtClean="0">
                <a:solidFill>
                  <a:srgbClr val="FFFF00"/>
                </a:solidFill>
                <a:latin typeface="微软雅黑" pitchFamily="34" charset="-122"/>
                <a:ea typeface="微软雅黑" pitchFamily="34" charset="-122"/>
              </a:rPr>
              <a:t>。</a:t>
            </a:r>
            <a:endParaRPr lang="en-US" altLang="zh-CN" sz="2400" b="1" dirty="0" smtClean="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龙舟</a:t>
            </a:r>
            <a:r>
              <a:rPr lang="zh-CN" altLang="en-US" sz="2400" b="1" dirty="0">
                <a:solidFill>
                  <a:srgbClr val="FFFF00"/>
                </a:solidFill>
                <a:latin typeface="微软雅黑" pitchFamily="34" charset="-122"/>
                <a:ea typeface="微软雅黑" pitchFamily="34" charset="-122"/>
              </a:rPr>
              <a:t>争渡，助威呐喊，凭吊祭江诵君赋</a:t>
            </a:r>
            <a:r>
              <a:rPr lang="zh-CN" altLang="en-US" sz="2400" b="1" dirty="0" smtClean="0">
                <a:solidFill>
                  <a:srgbClr val="FFFF00"/>
                </a:solidFill>
                <a:latin typeface="微软雅黑" pitchFamily="34" charset="-122"/>
                <a:ea typeface="微软雅黑" pitchFamily="34" charset="-122"/>
              </a:rPr>
              <a:t>。</a:t>
            </a:r>
            <a:endParaRPr lang="en-US" altLang="zh-CN" sz="2400" b="1" dirty="0" smtClean="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感叹</a:t>
            </a:r>
            <a:r>
              <a:rPr lang="zh-CN" altLang="en-US" sz="2400" b="1" dirty="0">
                <a:solidFill>
                  <a:srgbClr val="FFFF00"/>
                </a:solidFill>
                <a:latin typeface="微软雅黑" pitchFamily="34" charset="-122"/>
                <a:ea typeface="微软雅黑" pitchFamily="34" charset="-122"/>
              </a:rPr>
              <a:t>怀王昏聩，悲戚秦吞楚</a:t>
            </a:r>
            <a:r>
              <a:rPr lang="zh-CN" altLang="en-US" sz="2400" b="1" dirty="0" smtClean="0">
                <a:solidFill>
                  <a:srgbClr val="FFFF00"/>
                </a:solidFill>
                <a:latin typeface="微软雅黑" pitchFamily="34" charset="-122"/>
                <a:ea typeface="微软雅黑" pitchFamily="34" charset="-122"/>
              </a:rPr>
              <a:t>。</a:t>
            </a:r>
            <a:endParaRPr lang="en-US" altLang="zh-CN" sz="2400" b="1" dirty="0" smtClean="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异客</a:t>
            </a:r>
            <a:r>
              <a:rPr lang="zh-CN" altLang="en-US" sz="2400" b="1" dirty="0">
                <a:solidFill>
                  <a:srgbClr val="FFFF00"/>
                </a:solidFill>
                <a:latin typeface="微软雅黑" pitchFamily="34" charset="-122"/>
                <a:ea typeface="微软雅黑" pitchFamily="34" charset="-122"/>
              </a:rPr>
              <a:t>垂涕淫淫，鬓白知几许？ </a:t>
            </a:r>
            <a:endParaRPr lang="en-US" altLang="zh-CN" sz="2400" b="1" dirty="0" smtClean="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朝夕</a:t>
            </a:r>
            <a:r>
              <a:rPr lang="zh-CN" altLang="en-US" sz="2400" b="1" dirty="0">
                <a:solidFill>
                  <a:srgbClr val="FFFF00"/>
                </a:solidFill>
                <a:latin typeface="微软雅黑" pitchFamily="34" charset="-122"/>
                <a:ea typeface="微软雅黑" pitchFamily="34" charset="-122"/>
              </a:rPr>
              <a:t>新亭对泣，泪竭陵阳处</a:t>
            </a:r>
            <a:r>
              <a:rPr lang="zh-CN" altLang="en-US" sz="2400" b="1" dirty="0" smtClean="0">
                <a:solidFill>
                  <a:srgbClr val="FFFF00"/>
                </a:solidFill>
                <a:latin typeface="微软雅黑" pitchFamily="34" charset="-122"/>
                <a:ea typeface="微软雅黑" pitchFamily="34" charset="-122"/>
              </a:rPr>
              <a:t>。</a:t>
            </a:r>
            <a:endParaRPr lang="en-US" altLang="zh-CN" sz="2400" b="1" dirty="0">
              <a:solidFill>
                <a:srgbClr val="FFFF00"/>
              </a:solidFill>
              <a:latin typeface="微软雅黑" pitchFamily="34" charset="-122"/>
              <a:ea typeface="微软雅黑" pitchFamily="34" charset="-122"/>
            </a:endParaRPr>
          </a:p>
          <a:p>
            <a:pPr>
              <a:lnSpc>
                <a:spcPct val="150000"/>
              </a:lnSpc>
            </a:pPr>
            <a:r>
              <a:rPr lang="zh-CN" altLang="en-US" sz="2400" b="1" dirty="0" smtClean="0">
                <a:solidFill>
                  <a:srgbClr val="FFFF00"/>
                </a:solidFill>
                <a:latin typeface="微软雅黑" pitchFamily="34" charset="-122"/>
                <a:ea typeface="微软雅黑" pitchFamily="34" charset="-122"/>
              </a:rPr>
              <a:t>汨罗江</a:t>
            </a:r>
            <a:r>
              <a:rPr lang="zh-CN" altLang="en-US" sz="2400" b="1" dirty="0">
                <a:solidFill>
                  <a:srgbClr val="FFFF00"/>
                </a:solidFill>
                <a:latin typeface="微软雅黑" pitchFamily="34" charset="-122"/>
                <a:ea typeface="微软雅黑" pitchFamily="34" charset="-122"/>
              </a:rPr>
              <a:t>渚，湘累已逝，惟有万千断肠句。 </a:t>
            </a:r>
            <a:r>
              <a:rPr lang="zh-CN" altLang="en-US" sz="2400" dirty="0">
                <a:solidFill>
                  <a:srgbClr val="FFFF00"/>
                </a:solidFill>
              </a:rPr>
              <a:t>　　</a:t>
            </a:r>
          </a:p>
        </p:txBody>
      </p:sp>
    </p:spTree>
    <p:extLst>
      <p:ext uri="{BB962C8B-B14F-4D97-AF65-F5344CB8AC3E}">
        <p14:creationId xmlns:p14="http://schemas.microsoft.com/office/powerpoint/2010/main" xmlns="" val="31145641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一城之风\Desktop\端午节\端午节\128227199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1" b="4741"/>
          <a:stretch/>
        </p:blipFill>
        <p:spPr bwMode="auto">
          <a:xfrm>
            <a:off x="-22026" y="26609"/>
            <a:ext cx="6754265" cy="4846944"/>
          </a:xfrm>
          <a:prstGeom prst="rect">
            <a:avLst/>
          </a:prstGeom>
          <a:noFill/>
          <a:effectLst>
            <a:softEdge rad="317500"/>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395536" y="5085184"/>
            <a:ext cx="8280920" cy="1200329"/>
          </a:xfrm>
          <a:prstGeom prst="rect">
            <a:avLst/>
          </a:prstGeom>
        </p:spPr>
        <p:txBody>
          <a:bodyPr wrap="square">
            <a:spAutoFit/>
          </a:bodyPr>
          <a:lstStyle/>
          <a:p>
            <a:r>
              <a:rPr lang="zh-CN" altLang="en-US" sz="2400" b="1" dirty="0">
                <a:solidFill>
                  <a:srgbClr val="92D050"/>
                </a:solidFill>
                <a:latin typeface="Adobe 黑体 Std R" pitchFamily="34" charset="-122"/>
                <a:ea typeface="Adobe 黑体 Std R" pitchFamily="34" charset="-122"/>
              </a:rPr>
              <a:t>　　五月榴花妖艳烘。绿杨带雨垂垂重。五色新丝缠角粽。金盘送。生绡画扇盘双凤。正是浴兰时节动。菖蒲酒美清尊共。叶里黄骊时一弄。犹松等闲惊破纱窗梦。 </a:t>
            </a:r>
          </a:p>
        </p:txBody>
      </p:sp>
      <p:sp>
        <p:nvSpPr>
          <p:cNvPr id="6" name="矩形 5"/>
          <p:cNvSpPr/>
          <p:nvPr/>
        </p:nvSpPr>
        <p:spPr>
          <a:xfrm>
            <a:off x="6948264" y="814668"/>
            <a:ext cx="1938992" cy="3056286"/>
          </a:xfrm>
          <a:prstGeom prst="rect">
            <a:avLst/>
          </a:prstGeom>
        </p:spPr>
        <p:txBody>
          <a:bodyPr vert="eaVert" wrap="none">
            <a:spAutoFit/>
          </a:bodyPr>
          <a:lstStyle/>
          <a:p>
            <a:pPr>
              <a:lnSpc>
                <a:spcPct val="150000"/>
              </a:lnSpc>
            </a:pPr>
            <a:r>
              <a:rPr lang="zh-CN" altLang="en-US" sz="4400" dirty="0">
                <a:solidFill>
                  <a:srgbClr val="00B050"/>
                </a:solidFill>
                <a:latin typeface="Adobe 黑体 Std R" pitchFamily="34" charset="-122"/>
                <a:ea typeface="Adobe 黑体 Std R" pitchFamily="34" charset="-122"/>
              </a:rPr>
              <a:t>渔家傲 </a:t>
            </a:r>
            <a:endParaRPr lang="en-US" altLang="zh-CN" sz="4400" dirty="0" smtClean="0">
              <a:solidFill>
                <a:srgbClr val="00B050"/>
              </a:solidFill>
              <a:latin typeface="Adobe 黑体 Std R" pitchFamily="34" charset="-122"/>
              <a:ea typeface="Adobe 黑体 Std R" pitchFamily="34" charset="-122"/>
            </a:endParaRPr>
          </a:p>
          <a:p>
            <a:pPr>
              <a:lnSpc>
                <a:spcPct val="150000"/>
              </a:lnSpc>
            </a:pPr>
            <a:r>
              <a:rPr lang="zh-CN" altLang="en-US" sz="3200" dirty="0" smtClean="0">
                <a:solidFill>
                  <a:srgbClr val="00B050"/>
                </a:solidFill>
                <a:latin typeface="Adobe 黑体 Std R" pitchFamily="34" charset="-122"/>
                <a:ea typeface="Adobe 黑体 Std R" pitchFamily="34" charset="-122"/>
              </a:rPr>
              <a:t>（</a:t>
            </a:r>
            <a:r>
              <a:rPr lang="zh-CN" altLang="en-US" sz="3200" dirty="0">
                <a:solidFill>
                  <a:srgbClr val="00B050"/>
                </a:solidFill>
                <a:latin typeface="Adobe 黑体 Std R" pitchFamily="34" charset="-122"/>
                <a:ea typeface="Adobe 黑体 Std R" pitchFamily="34" charset="-122"/>
              </a:rPr>
              <a:t>宋</a:t>
            </a:r>
            <a:r>
              <a:rPr lang="en-US" altLang="zh-CN" sz="3200" dirty="0">
                <a:solidFill>
                  <a:srgbClr val="00B050"/>
                </a:solidFill>
                <a:latin typeface="Adobe 黑体 Std R" pitchFamily="34" charset="-122"/>
                <a:ea typeface="Adobe 黑体 Std R" pitchFamily="34" charset="-122"/>
              </a:rPr>
              <a:t>·</a:t>
            </a:r>
            <a:r>
              <a:rPr lang="zh-CN" altLang="en-US" sz="3200" dirty="0">
                <a:solidFill>
                  <a:srgbClr val="00B050"/>
                </a:solidFill>
                <a:latin typeface="Adobe 黑体 Std R" pitchFamily="34" charset="-122"/>
                <a:ea typeface="Adobe 黑体 Std R" pitchFamily="34" charset="-122"/>
              </a:rPr>
              <a:t>欧阳修） </a:t>
            </a:r>
          </a:p>
        </p:txBody>
      </p:sp>
    </p:spTree>
    <p:extLst>
      <p:ext uri="{BB962C8B-B14F-4D97-AF65-F5344CB8AC3E}">
        <p14:creationId xmlns:p14="http://schemas.microsoft.com/office/powerpoint/2010/main" xmlns="" val="8426724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8000" b="-18000"/>
          </a:stretch>
        </a:blipFill>
        <a:effectLst/>
      </p:bgPr>
    </p:bg>
    <p:spTree>
      <p:nvGrpSpPr>
        <p:cNvPr id="1" name=""/>
        <p:cNvGrpSpPr/>
        <p:nvPr/>
      </p:nvGrpSpPr>
      <p:grpSpPr>
        <a:xfrm>
          <a:off x="0" y="0"/>
          <a:ext cx="0" cy="0"/>
          <a:chOff x="0" y="0"/>
          <a:chExt cx="0" cy="0"/>
        </a:xfrm>
      </p:grpSpPr>
      <p:sp>
        <p:nvSpPr>
          <p:cNvPr id="3" name="矩形 2"/>
          <p:cNvSpPr/>
          <p:nvPr/>
        </p:nvSpPr>
        <p:spPr>
          <a:xfrm>
            <a:off x="513904" y="332656"/>
            <a:ext cx="1627370" cy="923330"/>
          </a:xfrm>
          <a:prstGeom prst="rect">
            <a:avLst/>
          </a:prstGeom>
          <a:noFill/>
        </p:spPr>
        <p:txBody>
          <a:bodyPr wrap="none" lIns="91440" tIns="45720" rIns="91440" bIns="45720">
            <a:spAutoFit/>
          </a:bodyPr>
          <a:lstStyle/>
          <a:p>
            <a:pPr algn="ctr"/>
            <a:r>
              <a:rPr lang="zh-CN" altLang="en-US" sz="5400" b="1" dirty="0" smtClean="0">
                <a:ln w="19050">
                  <a:noFill/>
                  <a:prstDash val="solid"/>
                </a:ln>
                <a:solidFill>
                  <a:srgbClr val="00B050"/>
                </a:solidFill>
                <a:effectLst>
                  <a:outerShdw blurRad="50000" dist="50800" dir="7500000" algn="tl">
                    <a:srgbClr val="000000">
                      <a:shade val="5000"/>
                      <a:alpha val="35000"/>
                    </a:srgbClr>
                  </a:outerShdw>
                </a:effectLst>
              </a:rPr>
              <a:t>目录</a:t>
            </a:r>
            <a:endParaRPr lang="zh-CN" altLang="en-US" sz="5400" b="1" dirty="0">
              <a:ln w="19050">
                <a:noFill/>
                <a:prstDash val="solid"/>
              </a:ln>
              <a:solidFill>
                <a:srgbClr val="00B050"/>
              </a:solidFill>
              <a:effectLst>
                <a:outerShdw blurRad="50000" dist="50800" dir="7500000" algn="tl">
                  <a:srgbClr val="000000">
                    <a:shade val="5000"/>
                    <a:alpha val="35000"/>
                  </a:srgbClr>
                </a:outerShdw>
              </a:effectLst>
            </a:endParaRPr>
          </a:p>
        </p:txBody>
      </p:sp>
      <p:sp>
        <p:nvSpPr>
          <p:cNvPr id="4" name="TextBox 3"/>
          <p:cNvSpPr txBox="1"/>
          <p:nvPr/>
        </p:nvSpPr>
        <p:spPr>
          <a:xfrm>
            <a:off x="513904" y="1628800"/>
            <a:ext cx="4346128" cy="3186065"/>
          </a:xfrm>
          <a:prstGeom prst="rect">
            <a:avLst/>
          </a:prstGeom>
          <a:noFill/>
        </p:spPr>
        <p:txBody>
          <a:bodyPr wrap="square" rtlCol="0">
            <a:spAutoFit/>
          </a:bodyPr>
          <a:lstStyle/>
          <a:p>
            <a:pPr>
              <a:lnSpc>
                <a:spcPct val="200000"/>
              </a:lnSpc>
            </a:pPr>
            <a:r>
              <a:rPr lang="zh-CN" altLang="en-US" sz="2600" b="1" dirty="0" smtClean="0">
                <a:solidFill>
                  <a:srgbClr val="00B050"/>
                </a:solidFill>
                <a:latin typeface="华文仿宋" pitchFamily="2" charset="-122"/>
                <a:ea typeface="华文仿宋" pitchFamily="2" charset="-122"/>
              </a:rPr>
              <a:t>一、端午节的来历</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二、端午节的主要习俗</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三、端午节的诗词</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四、端午节的当代演化</a:t>
            </a:r>
            <a:endParaRPr lang="zh-CN" altLang="en-US" sz="2600" b="1" dirty="0">
              <a:solidFill>
                <a:srgbClr val="00B050"/>
              </a:solidFill>
              <a:latin typeface="华文仿宋" pitchFamily="2" charset="-122"/>
              <a:ea typeface="华文仿宋" pitchFamily="2" charset="-122"/>
            </a:endParaRPr>
          </a:p>
        </p:txBody>
      </p:sp>
    </p:spTree>
    <p:extLst>
      <p:ext uri="{BB962C8B-B14F-4D97-AF65-F5344CB8AC3E}">
        <p14:creationId xmlns:p14="http://schemas.microsoft.com/office/powerpoint/2010/main" xmlns="" val="2366827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3" end="3"/>
                                            </p:txEl>
                                          </p:spTgt>
                                        </p:tgtEl>
                                      </p:cBhvr>
                                    </p:animEffect>
                                    <p:animScale>
                                      <p:cBhvr>
                                        <p:cTn id="7" dur="250" autoRev="1" fill="hold"/>
                                        <p:tgtEl>
                                          <p:spTgt spid="4">
                                            <p:txEl>
                                              <p:pRg st="3" end="3"/>
                                            </p:txEl>
                                          </p:spTgt>
                                        </p:tgtEl>
                                      </p:cBhvr>
                                      <p:by x="105000" y="105000"/>
                                    </p:animScale>
                                  </p:childTnLst>
                                </p:cTn>
                              </p:par>
                              <p:par>
                                <p:cTn id="8" presetID="53" presetClass="exit" presetSubtype="32" fill="hold" nodeType="withEffect">
                                  <p:stCondLst>
                                    <p:cond delay="0"/>
                                  </p:stCondLst>
                                  <p:childTnLst>
                                    <p:anim calcmode="lin" valueType="num">
                                      <p:cBhvr>
                                        <p:cTn id="9" dur="500"/>
                                        <p:tgtEl>
                                          <p:spTgt spid="4">
                                            <p:txEl>
                                              <p:pRg st="0" end="0"/>
                                            </p:txEl>
                                          </p:spTgt>
                                        </p:tgtEl>
                                        <p:attrNameLst>
                                          <p:attrName>ppt_w</p:attrName>
                                        </p:attrNameLst>
                                      </p:cBhvr>
                                      <p:tavLst>
                                        <p:tav tm="0">
                                          <p:val>
                                            <p:strVal val="ppt_w"/>
                                          </p:val>
                                        </p:tav>
                                        <p:tav tm="100000">
                                          <p:val>
                                            <p:fltVal val="0"/>
                                          </p:val>
                                        </p:tav>
                                      </p:tavLst>
                                    </p:anim>
                                    <p:anim calcmode="lin" valueType="num">
                                      <p:cBhvr>
                                        <p:cTn id="10" dur="500"/>
                                        <p:tgtEl>
                                          <p:spTgt spid="4">
                                            <p:txEl>
                                              <p:pRg st="0" end="0"/>
                                            </p:txEl>
                                          </p:spTgt>
                                        </p:tgtEl>
                                        <p:attrNameLst>
                                          <p:attrName>ppt_h</p:attrName>
                                        </p:attrNameLst>
                                      </p:cBhvr>
                                      <p:tavLst>
                                        <p:tav tm="0">
                                          <p:val>
                                            <p:strVal val="ppt_h"/>
                                          </p:val>
                                        </p:tav>
                                        <p:tav tm="100000">
                                          <p:val>
                                            <p:fltVal val="0"/>
                                          </p:val>
                                        </p:tav>
                                      </p:tavLst>
                                    </p:anim>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par>
                                <p:cTn id="13" presetID="53" presetClass="exit" presetSubtype="32" fill="hold" nodeType="withEffect">
                                  <p:stCondLst>
                                    <p:cond delay="0"/>
                                  </p:stCondLst>
                                  <p:childTnLst>
                                    <p:anim calcmode="lin" valueType="num">
                                      <p:cBhvr>
                                        <p:cTn id="14" dur="500"/>
                                        <p:tgtEl>
                                          <p:spTgt spid="4">
                                            <p:txEl>
                                              <p:pRg st="1" end="1"/>
                                            </p:txEl>
                                          </p:spTgt>
                                        </p:tgtEl>
                                        <p:attrNameLst>
                                          <p:attrName>ppt_w</p:attrName>
                                        </p:attrNameLst>
                                      </p:cBhvr>
                                      <p:tavLst>
                                        <p:tav tm="0">
                                          <p:val>
                                            <p:strVal val="ppt_w"/>
                                          </p:val>
                                        </p:tav>
                                        <p:tav tm="100000">
                                          <p:val>
                                            <p:fltVal val="0"/>
                                          </p:val>
                                        </p:tav>
                                      </p:tavLst>
                                    </p:anim>
                                    <p:anim calcmode="lin" valueType="num">
                                      <p:cBhvr>
                                        <p:cTn id="15" dur="500"/>
                                        <p:tgtEl>
                                          <p:spTgt spid="4">
                                            <p:txEl>
                                              <p:pRg st="1" end="1"/>
                                            </p:txEl>
                                          </p:spTgt>
                                        </p:tgtEl>
                                        <p:attrNameLst>
                                          <p:attrName>ppt_h</p:attrName>
                                        </p:attrNameLst>
                                      </p:cBhvr>
                                      <p:tavLst>
                                        <p:tav tm="0">
                                          <p:val>
                                            <p:strVal val="ppt_h"/>
                                          </p:val>
                                        </p:tav>
                                        <p:tav tm="100000">
                                          <p:val>
                                            <p:fltVal val="0"/>
                                          </p:val>
                                        </p:tav>
                                      </p:tavLst>
                                    </p:anim>
                                    <p:animEffect transition="out" filter="fade">
                                      <p:cBhvr>
                                        <p:cTn id="16" dur="500"/>
                                        <p:tgtEl>
                                          <p:spTgt spid="4">
                                            <p:txEl>
                                              <p:pRg st="1" end="1"/>
                                            </p:txEl>
                                          </p:spTgt>
                                        </p:tgtEl>
                                      </p:cBhvr>
                                    </p:animEffect>
                                    <p:set>
                                      <p:cBhvr>
                                        <p:cTn id="17" dur="1" fill="hold">
                                          <p:stCondLst>
                                            <p:cond delay="499"/>
                                          </p:stCondLst>
                                        </p:cTn>
                                        <p:tgtEl>
                                          <p:spTgt spid="4">
                                            <p:txEl>
                                              <p:pRg st="1" end="1"/>
                                            </p:txEl>
                                          </p:spTgt>
                                        </p:tgtEl>
                                        <p:attrNameLst>
                                          <p:attrName>style.visibility</p:attrName>
                                        </p:attrNameLst>
                                      </p:cBhvr>
                                      <p:to>
                                        <p:strVal val="hidden"/>
                                      </p:to>
                                    </p:set>
                                  </p:childTnLst>
                                </p:cTn>
                              </p:par>
                              <p:par>
                                <p:cTn id="18" presetID="53" presetClass="exit" presetSubtype="32" fill="hold" nodeType="withEffect">
                                  <p:stCondLst>
                                    <p:cond delay="0"/>
                                  </p:stCondLst>
                                  <p:childTnLst>
                                    <p:anim calcmode="lin" valueType="num">
                                      <p:cBhvr>
                                        <p:cTn id="19" dur="500"/>
                                        <p:tgtEl>
                                          <p:spTgt spid="4">
                                            <p:txEl>
                                              <p:pRg st="2" end="2"/>
                                            </p:txEl>
                                          </p:spTgt>
                                        </p:tgtEl>
                                        <p:attrNameLst>
                                          <p:attrName>ppt_w</p:attrName>
                                        </p:attrNameLst>
                                      </p:cBhvr>
                                      <p:tavLst>
                                        <p:tav tm="0">
                                          <p:val>
                                            <p:strVal val="ppt_w"/>
                                          </p:val>
                                        </p:tav>
                                        <p:tav tm="100000">
                                          <p:val>
                                            <p:fltVal val="0"/>
                                          </p:val>
                                        </p:tav>
                                      </p:tavLst>
                                    </p:anim>
                                    <p:anim calcmode="lin" valueType="num">
                                      <p:cBhvr>
                                        <p:cTn id="20" dur="500"/>
                                        <p:tgtEl>
                                          <p:spTgt spid="4">
                                            <p:txEl>
                                              <p:pRg st="2" end="2"/>
                                            </p:txEl>
                                          </p:spTgt>
                                        </p:tgtEl>
                                        <p:attrNameLst>
                                          <p:attrName>ppt_h</p:attrName>
                                        </p:attrNameLst>
                                      </p:cBhvr>
                                      <p:tavLst>
                                        <p:tav tm="0">
                                          <p:val>
                                            <p:strVal val="ppt_h"/>
                                          </p:val>
                                        </p:tav>
                                        <p:tav tm="100000">
                                          <p:val>
                                            <p:fltVal val="0"/>
                                          </p:val>
                                        </p:tav>
                                      </p:tavLst>
                                    </p:anim>
                                    <p:animEffect transition="out" filter="fade">
                                      <p:cBhvr>
                                        <p:cTn id="21" dur="500"/>
                                        <p:tgtEl>
                                          <p:spTgt spid="4">
                                            <p:txEl>
                                              <p:pRg st="2" end="2"/>
                                            </p:txEl>
                                          </p:spTgt>
                                        </p:tgtEl>
                                      </p:cBhvr>
                                    </p:animEffect>
                                    <p:set>
                                      <p:cBhvr>
                                        <p:cTn id="22"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一城之风\Desktop\端午节\端午节\1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63" y="0"/>
            <a:ext cx="4495229"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4716016" y="116632"/>
            <a:ext cx="2520280" cy="769441"/>
          </a:xfrm>
          <a:prstGeom prst="rect">
            <a:avLst/>
          </a:prstGeom>
        </p:spPr>
        <p:txBody>
          <a:bodyPr wrap="square">
            <a:spAutoFit/>
          </a:bodyPr>
          <a:lstStyle/>
          <a:p>
            <a:r>
              <a:rPr lang="zh-CN" altLang="en-US" sz="4400" b="1" dirty="0">
                <a:solidFill>
                  <a:srgbClr val="00B050"/>
                </a:solidFill>
                <a:effectLst>
                  <a:reflection blurRad="6350" stA="60000" endA="900" endPos="58000" dir="5400000" sy="-100000" algn="bl" rotWithShape="0"/>
                </a:effectLst>
                <a:latin typeface="Adobe 黑体 Std R" pitchFamily="34" charset="-122"/>
                <a:ea typeface="Adobe 黑体 Std R" pitchFamily="34" charset="-122"/>
              </a:rPr>
              <a:t>中国大陆</a:t>
            </a:r>
            <a:endParaRPr lang="zh-CN" altLang="en-US" sz="4400" dirty="0">
              <a:solidFill>
                <a:srgbClr val="00B050"/>
              </a:solidFill>
              <a:effectLst>
                <a:reflection blurRad="6350" stA="60000" endA="900" endPos="58000" dir="5400000" sy="-100000" algn="bl" rotWithShape="0"/>
              </a:effectLst>
              <a:latin typeface="Adobe 黑体 Std R" pitchFamily="34" charset="-122"/>
              <a:ea typeface="Adobe 黑体 Std R" pitchFamily="34" charset="-122"/>
            </a:endParaRPr>
          </a:p>
        </p:txBody>
      </p:sp>
      <p:sp>
        <p:nvSpPr>
          <p:cNvPr id="7" name="矩形 6"/>
          <p:cNvSpPr/>
          <p:nvPr/>
        </p:nvSpPr>
        <p:spPr>
          <a:xfrm>
            <a:off x="4355976" y="836712"/>
            <a:ext cx="5040560" cy="6186309"/>
          </a:xfrm>
          <a:prstGeom prst="rect">
            <a:avLst/>
          </a:prstGeom>
        </p:spPr>
        <p:txBody>
          <a:bodyPr wrap="square">
            <a:spAutoFit/>
          </a:bodyPr>
          <a:lstStyle/>
          <a:p>
            <a:pPr marL="285750" indent="-285750">
              <a:lnSpc>
                <a:spcPct val="150000"/>
              </a:lnSpc>
              <a:buFont typeface="Wingdings" pitchFamily="2" charset="2"/>
              <a:buChar char="l"/>
            </a:pPr>
            <a:r>
              <a:rPr lang="zh-CN" altLang="en-US" sz="2400" dirty="0"/>
              <a:t>中国大陆南方地区端午节习俗保存较完善，也较北方地区气氛浓厚，各地纷纷举办各种规模的赛龙舟活动，家庭也都包粽子全家同吃，虽然不一定代表端午节本身的纪念屈原的意义，很多人尤其是青少年都不知道它代表的含义。但这种习俗一直保留着。 　　</a:t>
            </a:r>
            <a:endParaRPr lang="en-US" altLang="zh-CN" sz="2400" dirty="0" smtClean="0"/>
          </a:p>
          <a:p>
            <a:pPr marL="285750" indent="-285750">
              <a:lnSpc>
                <a:spcPct val="150000"/>
              </a:lnSpc>
              <a:buFont typeface="Wingdings" pitchFamily="2" charset="2"/>
              <a:buChar char="l"/>
            </a:pPr>
            <a:r>
              <a:rPr lang="zh-CN" altLang="en-US" sz="2400" dirty="0" smtClean="0"/>
              <a:t>自</a:t>
            </a:r>
            <a:r>
              <a:rPr lang="en-US" altLang="zh-CN" sz="2400" dirty="0"/>
              <a:t>2008</a:t>
            </a:r>
            <a:r>
              <a:rPr lang="zh-CN" altLang="en-US" sz="2400" dirty="0"/>
              <a:t>年开始，端午节在中国大陆地区也成为国家法定节假日之一，按规定放假一天。 　　</a:t>
            </a:r>
            <a:endParaRPr lang="en-US" altLang="zh-CN" sz="2400" dirty="0" smtClean="0"/>
          </a:p>
        </p:txBody>
      </p:sp>
      <p:sp>
        <p:nvSpPr>
          <p:cNvPr id="8" name="矩形 7"/>
          <p:cNvSpPr/>
          <p:nvPr/>
        </p:nvSpPr>
        <p:spPr>
          <a:xfrm>
            <a:off x="4465886" y="832296"/>
            <a:ext cx="4572000" cy="5632311"/>
          </a:xfrm>
          <a:prstGeom prst="rect">
            <a:avLst/>
          </a:prstGeom>
        </p:spPr>
        <p:txBody>
          <a:bodyPr wrap="square">
            <a:spAutoFit/>
          </a:bodyPr>
          <a:lstStyle/>
          <a:p>
            <a:pPr marL="285750" indent="-285750">
              <a:lnSpc>
                <a:spcPct val="150000"/>
              </a:lnSpc>
              <a:buFont typeface="Wingdings" pitchFamily="2" charset="2"/>
              <a:buChar char="l"/>
            </a:pPr>
            <a:r>
              <a:rPr lang="en-US" altLang="zh-CN" sz="2400" dirty="0"/>
              <a:t>2009</a:t>
            </a:r>
            <a:r>
              <a:rPr lang="zh-CN" altLang="en-US" sz="2400" dirty="0"/>
              <a:t>年湖北省代表中华人民共和国向联合国教科文组织申报世界文化遗产的湖北秭归“屈原故里端午习俗”，黄石“西塞神舟会”赛龙舟，湖南“汨罗江畔端午习俗”，江苏苏州祭伍子胥的“苏州端午习俗”，就是中国大陆长江流域三个省份当地人民庆祝端午节时的习俗。 </a:t>
            </a:r>
          </a:p>
        </p:txBody>
      </p:sp>
    </p:spTree>
    <p:extLst>
      <p:ext uri="{BB962C8B-B14F-4D97-AF65-F5344CB8AC3E}">
        <p14:creationId xmlns:p14="http://schemas.microsoft.com/office/powerpoint/2010/main" xmlns="" val="299489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7"/>
                                        </p:tgtEl>
                                        <p:attrNameLst>
                                          <p:attrName>ppt_x</p:attrName>
                                        </p:attrNameLst>
                                      </p:cBhvr>
                                      <p:tavLst>
                                        <p:tav tm="0">
                                          <p:val>
                                            <p:strVal val="ppt_x"/>
                                          </p:val>
                                        </p:tav>
                                        <p:tav tm="100000">
                                          <p:val>
                                            <p:strVal val="ppt_x"/>
                                          </p:val>
                                        </p:tav>
                                      </p:tavLst>
                                    </p:anim>
                                    <p:anim calcmode="lin" valueType="num">
                                      <p:cBhvr additive="base">
                                        <p:cTn id="7" dur="500"/>
                                        <p:tgtEl>
                                          <p:spTgt spid="7"/>
                                        </p:tgtEl>
                                        <p:attrNameLst>
                                          <p:attrName>ppt_y</p:attrName>
                                        </p:attrNameLst>
                                      </p:cBhvr>
                                      <p:tavLst>
                                        <p:tav tm="0">
                                          <p:val>
                                            <p:strVal val="ppt_y"/>
                                          </p:val>
                                        </p:tav>
                                        <p:tav tm="100000">
                                          <p:val>
                                            <p:strVal val="1+ppt_h/2"/>
                                          </p:val>
                                        </p:tav>
                                      </p:tavLst>
                                    </p:anim>
                                    <p:set>
                                      <p:cBhvr>
                                        <p:cTn id="8" dur="1" fill="hold">
                                          <p:stCondLst>
                                            <p:cond delay="499"/>
                                          </p:stCondLst>
                                        </p:cTn>
                                        <p:tgtEl>
                                          <p:spTgt spid="7"/>
                                        </p:tgtEl>
                                        <p:attrNameLst>
                                          <p:attrName>style.visibility</p:attrName>
                                        </p:attrNameLst>
                                      </p:cBhvr>
                                      <p:to>
                                        <p:strVal val="hidden"/>
                                      </p:to>
                                    </p:set>
                                  </p:childTnLst>
                                </p:cTn>
                              </p:par>
                              <p:par>
                                <p:cTn id="9" presetID="2" presetClass="entr" presetSubtype="1"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18000" b="-18000"/>
          </a:stretch>
        </a:blipFill>
        <a:effectLst/>
      </p:bgPr>
    </p:bg>
    <p:spTree>
      <p:nvGrpSpPr>
        <p:cNvPr id="1" name=""/>
        <p:cNvGrpSpPr/>
        <p:nvPr/>
      </p:nvGrpSpPr>
      <p:grpSpPr>
        <a:xfrm>
          <a:off x="0" y="0"/>
          <a:ext cx="0" cy="0"/>
          <a:chOff x="0" y="0"/>
          <a:chExt cx="0" cy="0"/>
        </a:xfrm>
      </p:grpSpPr>
      <p:sp>
        <p:nvSpPr>
          <p:cNvPr id="3" name="矩形 2"/>
          <p:cNvSpPr/>
          <p:nvPr/>
        </p:nvSpPr>
        <p:spPr>
          <a:xfrm>
            <a:off x="513904" y="332656"/>
            <a:ext cx="1627370" cy="923330"/>
          </a:xfrm>
          <a:prstGeom prst="rect">
            <a:avLst/>
          </a:prstGeom>
          <a:noFill/>
        </p:spPr>
        <p:txBody>
          <a:bodyPr wrap="none" lIns="91440" tIns="45720" rIns="91440" bIns="45720">
            <a:spAutoFit/>
          </a:bodyPr>
          <a:lstStyle/>
          <a:p>
            <a:pPr algn="ctr"/>
            <a:r>
              <a:rPr lang="zh-CN" altLang="en-US" sz="5400" b="1" dirty="0" smtClean="0">
                <a:ln w="19050">
                  <a:noFill/>
                  <a:prstDash val="solid"/>
                </a:ln>
                <a:solidFill>
                  <a:srgbClr val="00B050"/>
                </a:solidFill>
                <a:effectLst>
                  <a:outerShdw blurRad="50000" dist="50800" dir="7500000" algn="tl">
                    <a:srgbClr val="000000">
                      <a:shade val="5000"/>
                      <a:alpha val="35000"/>
                    </a:srgbClr>
                  </a:outerShdw>
                </a:effectLst>
              </a:rPr>
              <a:t>目录</a:t>
            </a:r>
            <a:endParaRPr lang="zh-CN" altLang="en-US" sz="5400" b="1" dirty="0">
              <a:ln w="19050">
                <a:noFill/>
                <a:prstDash val="solid"/>
              </a:ln>
              <a:solidFill>
                <a:srgbClr val="00B050"/>
              </a:solidFill>
              <a:effectLst>
                <a:outerShdw blurRad="50000" dist="50800" dir="7500000" algn="tl">
                  <a:srgbClr val="000000">
                    <a:shade val="5000"/>
                    <a:alpha val="35000"/>
                  </a:srgbClr>
                </a:outerShdw>
              </a:effectLst>
            </a:endParaRPr>
          </a:p>
        </p:txBody>
      </p:sp>
      <p:sp>
        <p:nvSpPr>
          <p:cNvPr id="4" name="TextBox 3"/>
          <p:cNvSpPr txBox="1"/>
          <p:nvPr/>
        </p:nvSpPr>
        <p:spPr>
          <a:xfrm>
            <a:off x="513904" y="1628800"/>
            <a:ext cx="4346128" cy="3186065"/>
          </a:xfrm>
          <a:prstGeom prst="rect">
            <a:avLst/>
          </a:prstGeom>
          <a:noFill/>
        </p:spPr>
        <p:txBody>
          <a:bodyPr wrap="square" rtlCol="0">
            <a:spAutoFit/>
          </a:bodyPr>
          <a:lstStyle/>
          <a:p>
            <a:pPr>
              <a:lnSpc>
                <a:spcPct val="200000"/>
              </a:lnSpc>
            </a:pPr>
            <a:r>
              <a:rPr lang="zh-CN" altLang="en-US" sz="2600" b="1" dirty="0" smtClean="0">
                <a:solidFill>
                  <a:srgbClr val="00B050"/>
                </a:solidFill>
                <a:latin typeface="华文仿宋" pitchFamily="2" charset="-122"/>
                <a:ea typeface="华文仿宋" pitchFamily="2" charset="-122"/>
              </a:rPr>
              <a:t>一、端午节的来历</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二、端午节的主要习俗</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三、端午节的诗词</a:t>
            </a:r>
            <a:endParaRPr lang="en-US" altLang="zh-CN" sz="2600" b="1" dirty="0" smtClean="0">
              <a:solidFill>
                <a:srgbClr val="00B050"/>
              </a:solidFill>
              <a:latin typeface="华文仿宋" pitchFamily="2" charset="-122"/>
              <a:ea typeface="华文仿宋" pitchFamily="2" charset="-122"/>
            </a:endParaRPr>
          </a:p>
          <a:p>
            <a:pPr>
              <a:lnSpc>
                <a:spcPct val="200000"/>
              </a:lnSpc>
            </a:pPr>
            <a:r>
              <a:rPr lang="zh-CN" altLang="en-US" sz="2600" b="1" dirty="0" smtClean="0">
                <a:solidFill>
                  <a:srgbClr val="00B050"/>
                </a:solidFill>
                <a:latin typeface="华文仿宋" pitchFamily="2" charset="-122"/>
                <a:ea typeface="华文仿宋" pitchFamily="2" charset="-122"/>
              </a:rPr>
              <a:t>四、端午节的当代演化</a:t>
            </a:r>
            <a:endParaRPr lang="zh-CN" altLang="en-US" sz="2600" b="1" dirty="0">
              <a:solidFill>
                <a:srgbClr val="00B050"/>
              </a:solidFill>
              <a:latin typeface="华文仿宋" pitchFamily="2" charset="-122"/>
              <a:ea typeface="华文仿宋" pitchFamily="2" charset="-122"/>
            </a:endParaRPr>
          </a:p>
        </p:txBody>
      </p:sp>
    </p:spTree>
    <p:extLst>
      <p:ext uri="{BB962C8B-B14F-4D97-AF65-F5344CB8AC3E}">
        <p14:creationId xmlns:p14="http://schemas.microsoft.com/office/powerpoint/2010/main" xmlns="" val="290520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1000"/>
                                        <p:tgtEl>
                                          <p:spTgt spid="4">
                                            <p:txEl>
                                              <p:pRg st="1" end="1"/>
                                            </p:txEl>
                                          </p:spTgt>
                                        </p:tgtEl>
                                      </p:cBhvr>
                                    </p:animEffect>
                                    <p:anim calcmode="lin" valueType="num">
                                      <p:cBhvr>
                                        <p:cTn id="14"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nodeType="clickEffect">
                                  <p:stCondLst>
                                    <p:cond delay="0"/>
                                  </p:stCondLst>
                                  <p:childTnLst>
                                    <p:animEffect transition="out" filter="fade">
                                      <p:cBhvr>
                                        <p:cTn id="31" dur="500" tmFilter="0, 0; .2, .5; .8, .5; 1, 0"/>
                                        <p:tgtEl>
                                          <p:spTgt spid="4">
                                            <p:txEl>
                                              <p:pRg st="0" end="0"/>
                                            </p:txEl>
                                          </p:spTgt>
                                        </p:tgtEl>
                                      </p:cBhvr>
                                    </p:animEffect>
                                    <p:animScale>
                                      <p:cBhvr>
                                        <p:cTn id="32" dur="250" autoRev="1" fill="hold"/>
                                        <p:tgtEl>
                                          <p:spTgt spid="4">
                                            <p:txEl>
                                              <p:pRg st="0" end="0"/>
                                            </p:txEl>
                                          </p:spTgt>
                                        </p:tgtEl>
                                      </p:cBhvr>
                                      <p:by x="105000" y="105000"/>
                                    </p:animScale>
                                  </p:childTnLst>
                                </p:cTn>
                              </p:par>
                              <p:par>
                                <p:cTn id="33" presetID="55" presetClass="exit" presetSubtype="0" fill="hold" nodeType="withEffect">
                                  <p:stCondLst>
                                    <p:cond delay="0"/>
                                  </p:stCondLst>
                                  <p:childTnLst>
                                    <p:anim calcmode="lin" valueType="num">
                                      <p:cBhvr>
                                        <p:cTn id="34" dur="1000"/>
                                        <p:tgtEl>
                                          <p:spTgt spid="4">
                                            <p:txEl>
                                              <p:pRg st="1" end="1"/>
                                            </p:txEl>
                                          </p:spTgt>
                                        </p:tgtEl>
                                        <p:attrNameLst>
                                          <p:attrName>ppt_w</p:attrName>
                                        </p:attrNameLst>
                                      </p:cBhvr>
                                      <p:tavLst>
                                        <p:tav tm="0">
                                          <p:val>
                                            <p:strVal val="ppt_w"/>
                                          </p:val>
                                        </p:tav>
                                        <p:tav tm="100000">
                                          <p:val>
                                            <p:strVal val="ppt_w*0.70"/>
                                          </p:val>
                                        </p:tav>
                                      </p:tavLst>
                                    </p:anim>
                                    <p:anim calcmode="lin" valueType="num">
                                      <p:cBhvr>
                                        <p:cTn id="35" dur="1000"/>
                                        <p:tgtEl>
                                          <p:spTgt spid="4">
                                            <p:txEl>
                                              <p:pRg st="1" end="1"/>
                                            </p:txEl>
                                          </p:spTgt>
                                        </p:tgtEl>
                                        <p:attrNameLst>
                                          <p:attrName>ppt_h</p:attrName>
                                        </p:attrNameLst>
                                      </p:cBhvr>
                                      <p:tavLst>
                                        <p:tav tm="0">
                                          <p:val>
                                            <p:strVal val="ppt_h"/>
                                          </p:val>
                                        </p:tav>
                                        <p:tav tm="100000">
                                          <p:val>
                                            <p:strVal val="ppt_h"/>
                                          </p:val>
                                        </p:tav>
                                      </p:tavLst>
                                    </p:anim>
                                    <p:animEffect transition="out" filter="fade">
                                      <p:cBhvr>
                                        <p:cTn id="36" dur="1000"/>
                                        <p:tgtEl>
                                          <p:spTgt spid="4">
                                            <p:txEl>
                                              <p:pRg st="1" end="1"/>
                                            </p:txEl>
                                          </p:spTgt>
                                        </p:tgtEl>
                                      </p:cBhvr>
                                    </p:animEffect>
                                    <p:set>
                                      <p:cBhvr>
                                        <p:cTn id="37" dur="1" fill="hold">
                                          <p:stCondLst>
                                            <p:cond delay="999"/>
                                          </p:stCondLst>
                                        </p:cTn>
                                        <p:tgtEl>
                                          <p:spTgt spid="4">
                                            <p:txEl>
                                              <p:pRg st="1" end="1"/>
                                            </p:txEl>
                                          </p:spTgt>
                                        </p:tgtEl>
                                        <p:attrNameLst>
                                          <p:attrName>style.visibility</p:attrName>
                                        </p:attrNameLst>
                                      </p:cBhvr>
                                      <p:to>
                                        <p:strVal val="hidden"/>
                                      </p:to>
                                    </p:set>
                                  </p:childTnLst>
                                </p:cTn>
                              </p:par>
                              <p:par>
                                <p:cTn id="38" presetID="55" presetClass="exit" presetSubtype="0" fill="hold" nodeType="withEffect">
                                  <p:stCondLst>
                                    <p:cond delay="0"/>
                                  </p:stCondLst>
                                  <p:childTnLst>
                                    <p:anim calcmode="lin" valueType="num">
                                      <p:cBhvr>
                                        <p:cTn id="39" dur="1000"/>
                                        <p:tgtEl>
                                          <p:spTgt spid="4">
                                            <p:txEl>
                                              <p:pRg st="2" end="2"/>
                                            </p:txEl>
                                          </p:spTgt>
                                        </p:tgtEl>
                                        <p:attrNameLst>
                                          <p:attrName>ppt_w</p:attrName>
                                        </p:attrNameLst>
                                      </p:cBhvr>
                                      <p:tavLst>
                                        <p:tav tm="0">
                                          <p:val>
                                            <p:strVal val="ppt_w"/>
                                          </p:val>
                                        </p:tav>
                                        <p:tav tm="100000">
                                          <p:val>
                                            <p:strVal val="ppt_w*0.70"/>
                                          </p:val>
                                        </p:tav>
                                      </p:tavLst>
                                    </p:anim>
                                    <p:anim calcmode="lin" valueType="num">
                                      <p:cBhvr>
                                        <p:cTn id="40" dur="1000"/>
                                        <p:tgtEl>
                                          <p:spTgt spid="4">
                                            <p:txEl>
                                              <p:pRg st="2" end="2"/>
                                            </p:txEl>
                                          </p:spTgt>
                                        </p:tgtEl>
                                        <p:attrNameLst>
                                          <p:attrName>ppt_h</p:attrName>
                                        </p:attrNameLst>
                                      </p:cBhvr>
                                      <p:tavLst>
                                        <p:tav tm="0">
                                          <p:val>
                                            <p:strVal val="ppt_h"/>
                                          </p:val>
                                        </p:tav>
                                        <p:tav tm="100000">
                                          <p:val>
                                            <p:strVal val="ppt_h"/>
                                          </p:val>
                                        </p:tav>
                                      </p:tavLst>
                                    </p:anim>
                                    <p:animEffect transition="out" filter="fade">
                                      <p:cBhvr>
                                        <p:cTn id="41" dur="1000"/>
                                        <p:tgtEl>
                                          <p:spTgt spid="4">
                                            <p:txEl>
                                              <p:pRg st="2" end="2"/>
                                            </p:txEl>
                                          </p:spTgt>
                                        </p:tgtEl>
                                      </p:cBhvr>
                                    </p:animEffect>
                                    <p:set>
                                      <p:cBhvr>
                                        <p:cTn id="42" dur="1" fill="hold">
                                          <p:stCondLst>
                                            <p:cond delay="999"/>
                                          </p:stCondLst>
                                        </p:cTn>
                                        <p:tgtEl>
                                          <p:spTgt spid="4">
                                            <p:txEl>
                                              <p:pRg st="2" end="2"/>
                                            </p:txEl>
                                          </p:spTgt>
                                        </p:tgtEl>
                                        <p:attrNameLst>
                                          <p:attrName>style.visibility</p:attrName>
                                        </p:attrNameLst>
                                      </p:cBhvr>
                                      <p:to>
                                        <p:strVal val="hidden"/>
                                      </p:to>
                                    </p:set>
                                  </p:childTnLst>
                                </p:cTn>
                              </p:par>
                              <p:par>
                                <p:cTn id="43" presetID="55" presetClass="exit" presetSubtype="0" fill="hold" nodeType="withEffect">
                                  <p:stCondLst>
                                    <p:cond delay="0"/>
                                  </p:stCondLst>
                                  <p:childTnLst>
                                    <p:anim calcmode="lin" valueType="num">
                                      <p:cBhvr>
                                        <p:cTn id="44" dur="1000"/>
                                        <p:tgtEl>
                                          <p:spTgt spid="4">
                                            <p:txEl>
                                              <p:pRg st="3" end="3"/>
                                            </p:txEl>
                                          </p:spTgt>
                                        </p:tgtEl>
                                        <p:attrNameLst>
                                          <p:attrName>ppt_w</p:attrName>
                                        </p:attrNameLst>
                                      </p:cBhvr>
                                      <p:tavLst>
                                        <p:tav tm="0">
                                          <p:val>
                                            <p:strVal val="ppt_w"/>
                                          </p:val>
                                        </p:tav>
                                        <p:tav tm="100000">
                                          <p:val>
                                            <p:strVal val="ppt_w*0.70"/>
                                          </p:val>
                                        </p:tav>
                                      </p:tavLst>
                                    </p:anim>
                                    <p:anim calcmode="lin" valueType="num">
                                      <p:cBhvr>
                                        <p:cTn id="45" dur="1000"/>
                                        <p:tgtEl>
                                          <p:spTgt spid="4">
                                            <p:txEl>
                                              <p:pRg st="3" end="3"/>
                                            </p:txEl>
                                          </p:spTgt>
                                        </p:tgtEl>
                                        <p:attrNameLst>
                                          <p:attrName>ppt_h</p:attrName>
                                        </p:attrNameLst>
                                      </p:cBhvr>
                                      <p:tavLst>
                                        <p:tav tm="0">
                                          <p:val>
                                            <p:strVal val="ppt_h"/>
                                          </p:val>
                                        </p:tav>
                                        <p:tav tm="100000">
                                          <p:val>
                                            <p:strVal val="ppt_h"/>
                                          </p:val>
                                        </p:tav>
                                      </p:tavLst>
                                    </p:anim>
                                    <p:animEffect transition="out" filter="fade">
                                      <p:cBhvr>
                                        <p:cTn id="46" dur="1000"/>
                                        <p:tgtEl>
                                          <p:spTgt spid="4">
                                            <p:txEl>
                                              <p:pRg st="3" end="3"/>
                                            </p:txEl>
                                          </p:spTgt>
                                        </p:tgtEl>
                                      </p:cBhvr>
                                    </p:animEffect>
                                    <p:set>
                                      <p:cBhvr>
                                        <p:cTn id="47" dur="1" fill="hold">
                                          <p:stCondLst>
                                            <p:cond delay="999"/>
                                          </p:stCondLst>
                                        </p:cTn>
                                        <p:tgtEl>
                                          <p:spTgt spid="4">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一城之风\Desktop\端午节\端午节\4560513_144131882873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5726"/>
          <a:stretch/>
        </p:blipFill>
        <p:spPr bwMode="auto">
          <a:xfrm>
            <a:off x="0" y="-6964"/>
            <a:ext cx="9144000" cy="5668211"/>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7504" y="6021288"/>
            <a:ext cx="1656184" cy="769441"/>
          </a:xfrm>
          <a:prstGeom prst="rect">
            <a:avLst/>
          </a:prstGeom>
        </p:spPr>
        <p:txBody>
          <a:bodyPr wrap="square">
            <a:spAutoFit/>
          </a:bodyPr>
          <a:lstStyle/>
          <a:p>
            <a:pPr algn="dist"/>
            <a:r>
              <a:rPr lang="zh-CN" altLang="en-US" sz="4400" b="1" dirty="0">
                <a:solidFill>
                  <a:srgbClr val="00B050"/>
                </a:solidFill>
              </a:rPr>
              <a:t>台湾</a:t>
            </a:r>
            <a:endParaRPr lang="zh-CN" altLang="en-US" sz="4400" dirty="0">
              <a:solidFill>
                <a:srgbClr val="00B050"/>
              </a:solidFill>
            </a:endParaRPr>
          </a:p>
        </p:txBody>
      </p:sp>
      <p:sp>
        <p:nvSpPr>
          <p:cNvPr id="6" name="矩形 5"/>
          <p:cNvSpPr/>
          <p:nvPr/>
        </p:nvSpPr>
        <p:spPr>
          <a:xfrm>
            <a:off x="551834" y="260648"/>
            <a:ext cx="8340646" cy="5632311"/>
          </a:xfrm>
          <a:prstGeom prst="rect">
            <a:avLst/>
          </a:prstGeom>
        </p:spPr>
        <p:txBody>
          <a:bodyPr wrap="square">
            <a:spAutoFit/>
          </a:bodyPr>
          <a:lstStyle/>
          <a:p>
            <a:pPr>
              <a:lnSpc>
                <a:spcPct val="150000"/>
              </a:lnSpc>
            </a:pPr>
            <a:r>
              <a:rPr lang="zh-CN" altLang="en-US" sz="2400" dirty="0" smtClean="0">
                <a:effectLst>
                  <a:glow rad="101600">
                    <a:srgbClr val="92D050">
                      <a:alpha val="60000"/>
                    </a:srgbClr>
                  </a:glow>
                </a:effectLst>
                <a:latin typeface="微软雅黑" pitchFamily="34" charset="-122"/>
                <a:ea typeface="微软雅黑" pitchFamily="34" charset="-122"/>
              </a:rPr>
              <a:t>       台湾</a:t>
            </a:r>
            <a:r>
              <a:rPr lang="zh-CN" altLang="en-US" sz="2400" dirty="0">
                <a:effectLst>
                  <a:glow rad="101600">
                    <a:srgbClr val="92D050">
                      <a:alpha val="60000"/>
                    </a:srgbClr>
                  </a:glow>
                </a:effectLst>
                <a:latin typeface="微软雅黑" pitchFamily="34" charset="-122"/>
                <a:ea typeface="微软雅黑" pitchFamily="34" charset="-122"/>
              </a:rPr>
              <a:t>端午节保留大量端午信俗，台湾人俗称端阳、“五日节”或“五月节”，习俗为吃粽子、饮雄黄酒、驱五毒、饮午时水、沐午时水、午时立蛋（传说中能在午时，立起鸡蛋可以得到好运）与赛龙舟。端午禳除的习俗源自于夏至，台湾习俗认为端午当天正午，是全年阳气最盛的时刻，因此配合饮用午时水可强身健体、驱除百病，加入了香茅、艾草、菖蒲等驱邪植物，或是挂榕枝、饮雄黄酒、佩挂香馨</a:t>
            </a:r>
            <a:r>
              <a:rPr lang="en-US" altLang="zh-CN" sz="2400" dirty="0">
                <a:effectLst>
                  <a:glow rad="101600">
                    <a:srgbClr val="92D050">
                      <a:alpha val="60000"/>
                    </a:srgbClr>
                  </a:glow>
                </a:effectLst>
                <a:latin typeface="微软雅黑" pitchFamily="34" charset="-122"/>
                <a:ea typeface="微软雅黑" pitchFamily="34" charset="-122"/>
              </a:rPr>
              <a:t>(</a:t>
            </a:r>
            <a:r>
              <a:rPr lang="zh-CN" altLang="en-US" sz="2400" dirty="0">
                <a:effectLst>
                  <a:glow rad="101600">
                    <a:srgbClr val="92D050">
                      <a:alpha val="60000"/>
                    </a:srgbClr>
                  </a:glow>
                </a:effectLst>
                <a:latin typeface="微软雅黑" pitchFamily="34" charset="-122"/>
                <a:ea typeface="微软雅黑" pitchFamily="34" charset="-122"/>
              </a:rPr>
              <a:t>香包</a:t>
            </a:r>
            <a:r>
              <a:rPr lang="en-US" altLang="zh-CN" sz="2400" dirty="0">
                <a:effectLst>
                  <a:glow rad="101600">
                    <a:srgbClr val="92D050">
                      <a:alpha val="60000"/>
                    </a:srgbClr>
                  </a:glow>
                </a:effectLst>
                <a:latin typeface="微软雅黑" pitchFamily="34" charset="-122"/>
                <a:ea typeface="微软雅黑" pitchFamily="34" charset="-122"/>
              </a:rPr>
              <a:t>)</a:t>
            </a:r>
            <a:r>
              <a:rPr lang="zh-CN" altLang="en-US" sz="2400" dirty="0">
                <a:effectLst>
                  <a:glow rad="101600">
                    <a:srgbClr val="92D050">
                      <a:alpha val="60000"/>
                    </a:srgbClr>
                  </a:glow>
                </a:effectLst>
                <a:latin typeface="微软雅黑" pitchFamily="34" charset="-122"/>
                <a:ea typeface="微软雅黑" pitchFamily="34" charset="-122"/>
              </a:rPr>
              <a:t>更可达到功效；另外当天也会使洗艾草水，同样也有防毒健身的效果。全国最著名汲取“午时水”地点在台中县大甲镇铁砧山上的剑井。 </a:t>
            </a:r>
          </a:p>
        </p:txBody>
      </p:sp>
      <p:sp>
        <p:nvSpPr>
          <p:cNvPr id="8" name="矩形 7"/>
          <p:cNvSpPr/>
          <p:nvPr/>
        </p:nvSpPr>
        <p:spPr>
          <a:xfrm>
            <a:off x="1019284" y="1672979"/>
            <a:ext cx="7488832" cy="2308324"/>
          </a:xfrm>
          <a:prstGeom prst="rect">
            <a:avLst/>
          </a:prstGeom>
        </p:spPr>
        <p:txBody>
          <a:bodyPr wrap="square">
            <a:spAutoFit/>
          </a:bodyPr>
          <a:lstStyle/>
          <a:p>
            <a:pPr>
              <a:lnSpc>
                <a:spcPct val="150000"/>
              </a:lnSpc>
            </a:pPr>
            <a:r>
              <a:rPr lang="zh-CN" altLang="en-US" sz="2400" dirty="0">
                <a:solidFill>
                  <a:srgbClr val="00B050"/>
                </a:solidFill>
                <a:effectLst>
                  <a:glow rad="101600">
                    <a:srgbClr val="FFFF00">
                      <a:alpha val="60000"/>
                    </a:srgbClr>
                  </a:glow>
                </a:effectLst>
                <a:latin typeface="微软雅黑" pitchFamily="34" charset="-122"/>
                <a:ea typeface="微软雅黑" pitchFamily="34" charset="-122"/>
              </a:rPr>
              <a:t>台湾俗谚有：“未食五月粽，破裘不愿放”，形容过了端午节才算真正进入夏季的炎热。端午节与春节、中秋节是台湾民间三大民俗节日。中华民国政府立端午节为法定假日，依规定放假一天。 </a:t>
            </a:r>
          </a:p>
        </p:txBody>
      </p:sp>
    </p:spTree>
    <p:extLst>
      <p:ext uri="{BB962C8B-B14F-4D97-AF65-F5344CB8AC3E}">
        <p14:creationId xmlns:p14="http://schemas.microsoft.com/office/powerpoint/2010/main" xmlns="" val="166715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8" fill="hold" nodeType="clickEffect">
                                  <p:stCondLst>
                                    <p:cond delay="0"/>
                                  </p:stCondLst>
                                  <p:childTnLst>
                                    <p:anim calcmode="lin" valueType="num">
                                      <p:cBhvr additive="base">
                                        <p:cTn id="6" dur="500"/>
                                        <p:tgtEl>
                                          <p:spTgt spid="11266"/>
                                        </p:tgtEl>
                                        <p:attrNameLst>
                                          <p:attrName>ppt_x</p:attrName>
                                        </p:attrNameLst>
                                      </p:cBhvr>
                                      <p:tavLst>
                                        <p:tav tm="0">
                                          <p:val>
                                            <p:strVal val="ppt_x"/>
                                          </p:val>
                                        </p:tav>
                                        <p:tav tm="100000">
                                          <p:val>
                                            <p:strVal val="0-ppt_w/2"/>
                                          </p:val>
                                        </p:tav>
                                      </p:tavLst>
                                    </p:anim>
                                    <p:anim calcmode="lin" valueType="num">
                                      <p:cBhvr additive="base">
                                        <p:cTn id="7" dur="500"/>
                                        <p:tgtEl>
                                          <p:spTgt spid="11266"/>
                                        </p:tgtEl>
                                        <p:attrNameLst>
                                          <p:attrName>ppt_y</p:attrName>
                                        </p:attrNameLst>
                                      </p:cBhvr>
                                      <p:tavLst>
                                        <p:tav tm="0">
                                          <p:val>
                                            <p:strVal val="ppt_y"/>
                                          </p:val>
                                        </p:tav>
                                        <p:tav tm="100000">
                                          <p:val>
                                            <p:strVal val="ppt_y"/>
                                          </p:val>
                                        </p:tav>
                                      </p:tavLst>
                                    </p:anim>
                                    <p:set>
                                      <p:cBhvr>
                                        <p:cTn id="8" dur="1" fill="hold">
                                          <p:stCondLst>
                                            <p:cond delay="499"/>
                                          </p:stCondLst>
                                        </p:cTn>
                                        <p:tgtEl>
                                          <p:spTgt spid="11266"/>
                                        </p:tgtEl>
                                        <p:attrNameLst>
                                          <p:attrName>style.visibility</p:attrName>
                                        </p:attrNameLst>
                                      </p:cBhvr>
                                      <p:to>
                                        <p:strVal val="hidden"/>
                                      </p:to>
                                    </p:set>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1266"/>
                                        </p:tgtEl>
                                        <p:attrNameLst>
                                          <p:attrName>style.visibility</p:attrName>
                                        </p:attrNameLst>
                                      </p:cBhvr>
                                      <p:to>
                                        <p:strVal val="visible"/>
                                      </p:to>
                                    </p:set>
                                    <p:anim calcmode="lin" valueType="num">
                                      <p:cBhvr additive="base">
                                        <p:cTn id="17" dur="500" fill="hold"/>
                                        <p:tgtEl>
                                          <p:spTgt spid="11266"/>
                                        </p:tgtEl>
                                        <p:attrNameLst>
                                          <p:attrName>ppt_x</p:attrName>
                                        </p:attrNameLst>
                                      </p:cBhvr>
                                      <p:tavLst>
                                        <p:tav tm="0">
                                          <p:val>
                                            <p:strVal val="0-#ppt_w/2"/>
                                          </p:val>
                                        </p:tav>
                                        <p:tav tm="100000">
                                          <p:val>
                                            <p:strVal val="#ppt_x"/>
                                          </p:val>
                                        </p:tav>
                                      </p:tavLst>
                                    </p:anim>
                                    <p:anim calcmode="lin" valueType="num">
                                      <p:cBhvr additive="base">
                                        <p:cTn id="18" dur="500" fill="hold"/>
                                        <p:tgtEl>
                                          <p:spTgt spid="11266"/>
                                        </p:tgtEl>
                                        <p:attrNameLst>
                                          <p:attrName>ppt_y</p:attrName>
                                        </p:attrNameLst>
                                      </p:cBhvr>
                                      <p:tavLst>
                                        <p:tav tm="0">
                                          <p:val>
                                            <p:strVal val="#ppt_y"/>
                                          </p:val>
                                        </p:tav>
                                        <p:tav tm="100000">
                                          <p:val>
                                            <p:strVal val="#ppt_y"/>
                                          </p:val>
                                        </p:tav>
                                      </p:tavLst>
                                    </p:anim>
                                  </p:childTnLst>
                                </p:cTn>
                              </p:par>
                              <p:par>
                                <p:cTn id="19" presetID="2" presetClass="exit" presetSubtype="2" fill="hold" grpId="1" nodeType="withEffect">
                                  <p:stCondLst>
                                    <p:cond delay="0"/>
                                  </p:stCondLst>
                                  <p:childTnLst>
                                    <p:anim calcmode="lin" valueType="num">
                                      <p:cBhvr additive="base">
                                        <p:cTn id="20" dur="500"/>
                                        <p:tgtEl>
                                          <p:spTgt spid="6"/>
                                        </p:tgtEl>
                                        <p:attrNameLst>
                                          <p:attrName>ppt_x</p:attrName>
                                        </p:attrNameLst>
                                      </p:cBhvr>
                                      <p:tavLst>
                                        <p:tav tm="0">
                                          <p:val>
                                            <p:strVal val="ppt_x"/>
                                          </p:val>
                                        </p:tav>
                                        <p:tav tm="100000">
                                          <p:val>
                                            <p:strVal val="1+ppt_w/2"/>
                                          </p:val>
                                        </p:tav>
                                      </p:tavLst>
                                    </p:anim>
                                    <p:anim calcmode="lin" valueType="num">
                                      <p:cBhvr additive="base">
                                        <p:cTn id="21" dur="500"/>
                                        <p:tgtEl>
                                          <p:spTgt spid="6"/>
                                        </p:tgtEl>
                                        <p:attrNameLst>
                                          <p:attrName>ppt_y</p:attrName>
                                        </p:attrNameLst>
                                      </p:cBhvr>
                                      <p:tavLst>
                                        <p:tav tm="0">
                                          <p:val>
                                            <p:strVal val="ppt_y"/>
                                          </p:val>
                                        </p:tav>
                                        <p:tav tm="100000">
                                          <p:val>
                                            <p:strVal val="ppt_y"/>
                                          </p:val>
                                        </p:tav>
                                      </p:tavLst>
                                    </p:anim>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 presetClass="exit" presetSubtype="8" fill="hold" nodeType="withEffect">
                                  <p:stCondLst>
                                    <p:cond delay="0"/>
                                  </p:stCondLst>
                                  <p:childTnLst>
                                    <p:anim calcmode="lin" valueType="num">
                                      <p:cBhvr additive="base">
                                        <p:cTn id="30" dur="500"/>
                                        <p:tgtEl>
                                          <p:spTgt spid="11266"/>
                                        </p:tgtEl>
                                        <p:attrNameLst>
                                          <p:attrName>ppt_x</p:attrName>
                                        </p:attrNameLst>
                                      </p:cBhvr>
                                      <p:tavLst>
                                        <p:tav tm="0">
                                          <p:val>
                                            <p:strVal val="ppt_x"/>
                                          </p:val>
                                        </p:tav>
                                        <p:tav tm="100000">
                                          <p:val>
                                            <p:strVal val="0-ppt_w/2"/>
                                          </p:val>
                                        </p:tav>
                                      </p:tavLst>
                                    </p:anim>
                                    <p:anim calcmode="lin" valueType="num">
                                      <p:cBhvr additive="base">
                                        <p:cTn id="31" dur="500"/>
                                        <p:tgtEl>
                                          <p:spTgt spid="11266"/>
                                        </p:tgtEl>
                                        <p:attrNameLst>
                                          <p:attrName>ppt_y</p:attrName>
                                        </p:attrNameLst>
                                      </p:cBhvr>
                                      <p:tavLst>
                                        <p:tav tm="0">
                                          <p:val>
                                            <p:strVal val="ppt_y"/>
                                          </p:val>
                                        </p:tav>
                                        <p:tav tm="100000">
                                          <p:val>
                                            <p:strVal val="ppt_y"/>
                                          </p:val>
                                        </p:tav>
                                      </p:tavLst>
                                    </p:anim>
                                    <p:set>
                                      <p:cBhvr>
                                        <p:cTn id="32" dur="1" fill="hold">
                                          <p:stCondLst>
                                            <p:cond delay="499"/>
                                          </p:stCondLst>
                                        </p:cTn>
                                        <p:tgtEl>
                                          <p:spTgt spid="1126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一城之风\Desktop\端午节\4151829_095141023362_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4658"/>
          <a:stretch/>
        </p:blipFill>
        <p:spPr bwMode="auto">
          <a:xfrm>
            <a:off x="1" y="0"/>
            <a:ext cx="9144000" cy="594928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 y="5934670"/>
            <a:ext cx="7837403" cy="923330"/>
          </a:xfrm>
          <a:prstGeom prst="rect">
            <a:avLst/>
          </a:prstGeom>
          <a:noFill/>
        </p:spPr>
        <p:txBody>
          <a:bodyPr wrap="none" lIns="91440" tIns="45720" rIns="91440" bIns="45720">
            <a:spAutoFit/>
          </a:bodyPr>
          <a:lstStyle/>
          <a:p>
            <a:pPr algn="ctr"/>
            <a:r>
              <a:rPr lang="zh-CN" alt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申请世界非物质文化遗产</a:t>
            </a:r>
            <a:endParaRPr lang="zh-CN" alt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TextBox 4"/>
          <p:cNvSpPr txBox="1"/>
          <p:nvPr/>
        </p:nvSpPr>
        <p:spPr>
          <a:xfrm>
            <a:off x="7837404" y="6211669"/>
            <a:ext cx="1475656" cy="369332"/>
          </a:xfrm>
          <a:prstGeom prst="rect">
            <a:avLst/>
          </a:prstGeom>
          <a:noFill/>
        </p:spPr>
        <p:txBody>
          <a:bodyPr wrap="square" rtlCol="0">
            <a:spAutoFit/>
          </a:bodyPr>
          <a:lstStyle/>
          <a:p>
            <a:r>
              <a:rPr lang="zh-CN" altLang="en-US" dirty="0" smtClean="0"/>
              <a:t>详情见备注</a:t>
            </a:r>
            <a:endParaRPr lang="zh-CN" altLang="en-US" dirty="0"/>
          </a:p>
        </p:txBody>
      </p:sp>
    </p:spTree>
    <p:extLst>
      <p:ext uri="{BB962C8B-B14F-4D97-AF65-F5344CB8AC3E}">
        <p14:creationId xmlns:p14="http://schemas.microsoft.com/office/powerpoint/2010/main" xmlns="" val="21821615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一城之风\Desktop\端午节\ppt1679.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10826"/>
          <a:stretch/>
        </p:blipFill>
        <p:spPr bwMode="auto">
          <a:xfrm>
            <a:off x="6360" y="-22840"/>
            <a:ext cx="9137639" cy="688084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2699792" y="1556792"/>
            <a:ext cx="3096344" cy="1200329"/>
          </a:xfrm>
          <a:prstGeom prst="rect">
            <a:avLst/>
          </a:prstGeom>
          <a:noFill/>
        </p:spPr>
        <p:txBody>
          <a:bodyPr wrap="square" lIns="91440" tIns="45720" rIns="91440" bIns="45720">
            <a:spAutoFit/>
          </a:bodyPr>
          <a:lstStyle/>
          <a:p>
            <a:pPr algn="dist"/>
            <a:r>
              <a:rPr lang="zh-CN" altLang="en-US" sz="7200" b="1" cap="none" spc="300" dirty="0" smtClean="0">
                <a:ln w="11430" cmpd="sng">
                  <a:solidFill>
                    <a:schemeClr val="accent1">
                      <a:tint val="10000"/>
                    </a:schemeClr>
                  </a:solidFill>
                  <a:prstDash val="solid"/>
                  <a:miter lim="800000"/>
                </a:ln>
                <a:solidFill>
                  <a:srgbClr val="00B050"/>
                </a:solidFill>
                <a:effectLst>
                  <a:glow rad="45500">
                    <a:schemeClr val="accent1">
                      <a:satMod val="220000"/>
                      <a:alpha val="35000"/>
                    </a:schemeClr>
                  </a:glow>
                  <a:reflection blurRad="6350" stA="55000" endA="300" endPos="45500" dir="5400000" sy="-100000" algn="bl" rotWithShape="0"/>
                </a:effectLst>
              </a:rPr>
              <a:t>谢谢</a:t>
            </a:r>
            <a:endParaRPr lang="zh-CN" altLang="en-US" sz="7200" b="1" cap="none" spc="300" dirty="0">
              <a:ln w="11430" cmpd="sng">
                <a:solidFill>
                  <a:schemeClr val="accent1">
                    <a:tint val="10000"/>
                  </a:schemeClr>
                </a:solidFill>
                <a:prstDash val="solid"/>
                <a:miter lim="800000"/>
              </a:ln>
              <a:solidFill>
                <a:srgbClr val="00B050"/>
              </a:solidFill>
              <a:effectLst>
                <a:glow rad="45500">
                  <a:schemeClr val="accent1">
                    <a:satMod val="220000"/>
                    <a:alpha val="35000"/>
                  </a:schemeClr>
                </a:glow>
                <a:reflection blurRad="6350" stA="55000" endA="300" endPos="45500" dir="5400000" sy="-100000" algn="bl" rotWithShape="0"/>
              </a:effectLst>
            </a:endParaRPr>
          </a:p>
        </p:txBody>
      </p:sp>
    </p:spTree>
    <p:extLst>
      <p:ext uri="{BB962C8B-B14F-4D97-AF65-F5344CB8AC3E}">
        <p14:creationId xmlns:p14="http://schemas.microsoft.com/office/powerpoint/2010/main" xmlns="" val="2138945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00000">
              <a:srgbClr val="00B050"/>
            </a:gs>
          </a:gsLst>
          <a:lin ang="16200000" scaled="1"/>
          <a:tileRect/>
        </a:gradFill>
        <a:effectLst/>
      </p:bgPr>
    </p:bg>
    <p:spTree>
      <p:nvGrpSpPr>
        <p:cNvPr id="1" name=""/>
        <p:cNvGrpSpPr/>
        <p:nvPr/>
      </p:nvGrpSpPr>
      <p:grpSpPr>
        <a:xfrm>
          <a:off x="0" y="0"/>
          <a:ext cx="0" cy="0"/>
          <a:chOff x="0" y="0"/>
          <a:chExt cx="0" cy="0"/>
        </a:xfrm>
      </p:grpSpPr>
      <p:sp>
        <p:nvSpPr>
          <p:cNvPr id="4" name="矩形 3"/>
          <p:cNvSpPr/>
          <p:nvPr/>
        </p:nvSpPr>
        <p:spPr>
          <a:xfrm>
            <a:off x="0" y="72008"/>
            <a:ext cx="9144000" cy="836712"/>
          </a:xfrm>
          <a:prstGeom prst="rect">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4000" dirty="0" smtClean="0">
                <a:solidFill>
                  <a:srgbClr val="FFFF00"/>
                </a:solidFill>
                <a:latin typeface="迷你简雪君" pitchFamily="2" charset="-122"/>
                <a:ea typeface="迷你简雪君" pitchFamily="2" charset="-122"/>
              </a:rPr>
              <a:t>纪 念 屈 原</a:t>
            </a:r>
            <a:endParaRPr lang="zh-CN" altLang="en-US" sz="4000" dirty="0">
              <a:solidFill>
                <a:srgbClr val="FFFF00"/>
              </a:solidFill>
              <a:latin typeface="迷你简雪君" pitchFamily="2" charset="-122"/>
              <a:ea typeface="迷你简雪君" pitchFamily="2" charset="-122"/>
            </a:endParaRPr>
          </a:p>
        </p:txBody>
      </p:sp>
      <p:sp>
        <p:nvSpPr>
          <p:cNvPr id="5" name="TextBox 4"/>
          <p:cNvSpPr txBox="1"/>
          <p:nvPr/>
        </p:nvSpPr>
        <p:spPr>
          <a:xfrm>
            <a:off x="4256397" y="1916832"/>
            <a:ext cx="4348051" cy="3970318"/>
          </a:xfrm>
          <a:prstGeom prst="rect">
            <a:avLst/>
          </a:prstGeom>
          <a:noFill/>
        </p:spPr>
        <p:txBody>
          <a:bodyPr wrap="square" rtlCol="0">
            <a:spAutoFit/>
          </a:bodyPr>
          <a:lstStyle/>
          <a:p>
            <a:pPr>
              <a:lnSpc>
                <a:spcPct val="150000"/>
              </a:lnSpc>
            </a:pPr>
            <a:r>
              <a:rPr lang="zh-CN" altLang="en-US" sz="2400" dirty="0" smtClean="0">
                <a:latin typeface="Adobe 黑体 Std R" pitchFamily="34" charset="-122"/>
                <a:ea typeface="Adobe 黑体 Std R" pitchFamily="34" charset="-122"/>
              </a:rPr>
              <a:t>          此</a:t>
            </a:r>
            <a:r>
              <a:rPr lang="zh-CN" altLang="en-US" sz="2400" dirty="0">
                <a:latin typeface="Adobe 黑体 Std R" pitchFamily="34" charset="-122"/>
                <a:ea typeface="Adobe 黑体 Std R" pitchFamily="34" charset="-122"/>
              </a:rPr>
              <a:t>说最早出自南朝梁代吴均</a:t>
            </a:r>
            <a:r>
              <a:rPr lang="en-US" altLang="zh-CN" sz="2400" dirty="0">
                <a:latin typeface="Adobe 黑体 Std R" pitchFamily="34" charset="-122"/>
                <a:ea typeface="Adobe 黑体 Std R" pitchFamily="34" charset="-122"/>
              </a:rPr>
              <a:t>《</a:t>
            </a:r>
            <a:r>
              <a:rPr lang="zh-CN" altLang="en-US" sz="2400" dirty="0">
                <a:latin typeface="Adobe 黑体 Std R" pitchFamily="34" charset="-122"/>
                <a:ea typeface="Adobe 黑体 Std R" pitchFamily="34" charset="-122"/>
              </a:rPr>
              <a:t>续齐谐记</a:t>
            </a:r>
            <a:r>
              <a:rPr lang="en-US" altLang="zh-CN" sz="2400" dirty="0">
                <a:latin typeface="Adobe 黑体 Std R" pitchFamily="34" charset="-122"/>
                <a:ea typeface="Adobe 黑体 Std R" pitchFamily="34" charset="-122"/>
              </a:rPr>
              <a:t>》</a:t>
            </a:r>
            <a:r>
              <a:rPr lang="zh-CN" altLang="en-US" sz="2400" dirty="0">
                <a:latin typeface="Adobe 黑体 Std R" pitchFamily="34" charset="-122"/>
                <a:ea typeface="Adobe 黑体 Std R" pitchFamily="34" charset="-122"/>
              </a:rPr>
              <a:t>和北周宗懔</a:t>
            </a:r>
            <a:r>
              <a:rPr lang="en-US" altLang="zh-CN" sz="2400" dirty="0">
                <a:latin typeface="Adobe 黑体 Std R" pitchFamily="34" charset="-122"/>
                <a:ea typeface="Adobe 黑体 Std R" pitchFamily="34" charset="-122"/>
              </a:rPr>
              <a:t>《</a:t>
            </a:r>
            <a:r>
              <a:rPr lang="zh-CN" altLang="en-US" sz="2400" dirty="0">
                <a:latin typeface="Adobe 黑体 Std R" pitchFamily="34" charset="-122"/>
                <a:ea typeface="Adobe 黑体 Std R" pitchFamily="34" charset="-122"/>
              </a:rPr>
              <a:t>荆楚岁时记</a:t>
            </a:r>
            <a:r>
              <a:rPr lang="en-US" altLang="zh-CN" sz="2400" dirty="0">
                <a:latin typeface="Adobe 黑体 Std R" pitchFamily="34" charset="-122"/>
                <a:ea typeface="Adobe 黑体 Std R" pitchFamily="34" charset="-122"/>
              </a:rPr>
              <a:t>》</a:t>
            </a:r>
            <a:r>
              <a:rPr lang="zh-CN" altLang="en-US" sz="2400" dirty="0">
                <a:latin typeface="Adobe 黑体 Std R" pitchFamily="34" charset="-122"/>
                <a:ea typeface="Adobe 黑体 Std R" pitchFamily="34" charset="-122"/>
              </a:rPr>
              <a:t>的记载。据说，屈原于五月初五自投汨罗江，死后为蛟龙所困，世人哀之，每于此日投五色丝粽子于水中，以驱蛟龙。</a:t>
            </a:r>
          </a:p>
        </p:txBody>
      </p:sp>
      <p:sp>
        <p:nvSpPr>
          <p:cNvPr id="7" name="矩形 6"/>
          <p:cNvSpPr/>
          <p:nvPr/>
        </p:nvSpPr>
        <p:spPr>
          <a:xfrm>
            <a:off x="7092280" y="6165304"/>
            <a:ext cx="2031325" cy="732060"/>
          </a:xfrm>
          <a:prstGeom prst="rect">
            <a:avLst/>
          </a:prstGeom>
        </p:spPr>
        <p:txBody>
          <a:bodyPr wrap="none">
            <a:spAutoFit/>
          </a:bodyPr>
          <a:lstStyle/>
          <a:p>
            <a:pPr>
              <a:lnSpc>
                <a:spcPct val="200000"/>
              </a:lnSpc>
            </a:pPr>
            <a:r>
              <a:rPr lang="zh-CN" altLang="en-US" sz="2400" b="1" dirty="0">
                <a:solidFill>
                  <a:srgbClr val="00B050"/>
                </a:solidFill>
                <a:latin typeface="华文仿宋" pitchFamily="2" charset="-122"/>
                <a:ea typeface="华文仿宋" pitchFamily="2" charset="-122"/>
              </a:rPr>
              <a:t>端午节的来历</a:t>
            </a:r>
            <a:endParaRPr lang="en-US" altLang="zh-CN" sz="2400" b="1" dirty="0">
              <a:solidFill>
                <a:srgbClr val="00B050"/>
              </a:solidFill>
              <a:latin typeface="华文仿宋" pitchFamily="2" charset="-122"/>
              <a:ea typeface="华文仿宋" pitchFamily="2" charset="-122"/>
            </a:endParaRPr>
          </a:p>
        </p:txBody>
      </p:sp>
      <p:pic>
        <p:nvPicPr>
          <p:cNvPr id="9" name="Picture 4" descr="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479166"/>
            <a:ext cx="3456384" cy="4614130"/>
          </a:xfrm>
          <a:prstGeom prst="rect">
            <a:avLst/>
          </a:prstGeom>
          <a:noFill/>
          <a:ln w="3175">
            <a:solidFill>
              <a:srgbClr val="000000"/>
            </a:solidFill>
            <a:miter lim="800000"/>
            <a:headEnd/>
            <a:tailEnd/>
          </a:ln>
          <a:effectLst>
            <a:softEdge rad="63500"/>
          </a:effectLst>
          <a:extLst>
            <a:ext uri="{909E8E84-426E-40DD-AFC4-6F175D3DCCD1}">
              <a14:hiddenFill xmlns:a14="http://schemas.microsoft.com/office/drawing/2010/main" xmlns="">
                <a:solidFill>
                  <a:srgbClr val="FFFFFF"/>
                </a:solidFill>
              </a14:hiddenFill>
            </a:ext>
          </a:extLst>
        </p:spPr>
      </p:pic>
      <p:pic>
        <p:nvPicPr>
          <p:cNvPr id="10" name="Picture 4" descr="5"/>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1478217"/>
            <a:ext cx="3456384" cy="4614130"/>
          </a:xfrm>
          <a:prstGeom prst="rect">
            <a:avLst/>
          </a:prstGeom>
          <a:noFill/>
          <a:ln w="3175">
            <a:solidFill>
              <a:srgbClr val="000000"/>
            </a:solidFill>
            <a:miter lim="800000"/>
            <a:headEnd/>
            <a:tailEnd/>
          </a:ln>
          <a:effectLst>
            <a:softEdge rad="63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8342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00000">
              <a:srgbClr val="00B050"/>
            </a:gs>
          </a:gsLst>
          <a:lin ang="16200000" scaled="1"/>
          <a:tileRect/>
        </a:gradFill>
        <a:effectLst/>
      </p:bgPr>
    </p:bg>
    <p:spTree>
      <p:nvGrpSpPr>
        <p:cNvPr id="1" name=""/>
        <p:cNvGrpSpPr/>
        <p:nvPr/>
      </p:nvGrpSpPr>
      <p:grpSpPr>
        <a:xfrm>
          <a:off x="0" y="0"/>
          <a:ext cx="0" cy="0"/>
          <a:chOff x="0" y="0"/>
          <a:chExt cx="0" cy="0"/>
        </a:xfrm>
      </p:grpSpPr>
      <p:sp>
        <p:nvSpPr>
          <p:cNvPr id="4" name="矩形 3"/>
          <p:cNvSpPr/>
          <p:nvPr/>
        </p:nvSpPr>
        <p:spPr>
          <a:xfrm>
            <a:off x="0" y="72008"/>
            <a:ext cx="9144000" cy="836712"/>
          </a:xfrm>
          <a:prstGeom prst="rect">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4000" dirty="0" smtClean="0">
                <a:solidFill>
                  <a:srgbClr val="FFFF00"/>
                </a:solidFill>
                <a:latin typeface="迷你简雪君" pitchFamily="2" charset="-122"/>
                <a:ea typeface="迷你简雪君" pitchFamily="2" charset="-122"/>
              </a:rPr>
              <a:t>纪 念 屈 原</a:t>
            </a:r>
            <a:endParaRPr lang="zh-CN" altLang="en-US" sz="4000" dirty="0">
              <a:solidFill>
                <a:srgbClr val="FFFF00"/>
              </a:solidFill>
              <a:latin typeface="迷你简雪君" pitchFamily="2" charset="-122"/>
              <a:ea typeface="迷你简雪君" pitchFamily="2" charset="-122"/>
            </a:endParaRPr>
          </a:p>
        </p:txBody>
      </p:sp>
      <p:pic>
        <p:nvPicPr>
          <p:cNvPr id="3074" name="Picture 2" descr="C:\Users\一城之风\Desktop\端午节\670637b1.jpg"/>
          <p:cNvPicPr>
            <a:picLocks noChangeAspect="1" noChangeArrowheads="1"/>
          </p:cNvPicPr>
          <p:nvPr/>
        </p:nvPicPr>
        <p:blipFill>
          <a:blip r:embed="rId2" cstate="print">
            <a:extLst>
              <a:ext uri="{28A0092B-C50C-407E-A947-70E740481C1C}">
                <a14:useLocalDpi xmlns:a14="http://schemas.microsoft.com/office/drawing/2010/main" xmlns="" val="0"/>
              </a:ext>
            </a:extLst>
          </a:blip>
          <a:stretch>
            <a:fillRect/>
          </a:stretch>
        </p:blipFill>
        <p:spPr bwMode="auto">
          <a:xfrm>
            <a:off x="-332204" y="2106478"/>
            <a:ext cx="9808408" cy="4418866"/>
          </a:xfrm>
          <a:prstGeom prst="rect">
            <a:avLst/>
          </a:prstGeom>
          <a:noFill/>
          <a:effectLst>
            <a:reflection endPos="0" dist="50800" dir="5400000" sy="-100000" algn="bl" rotWithShape="0"/>
            <a:softEdge rad="635000"/>
          </a:effectLst>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395536" y="1340768"/>
            <a:ext cx="8352928" cy="2862322"/>
          </a:xfrm>
          <a:prstGeom prst="rect">
            <a:avLst/>
          </a:prstGeom>
          <a:noFill/>
        </p:spPr>
        <p:txBody>
          <a:bodyPr wrap="square" rtlCol="0">
            <a:spAutoFit/>
          </a:bodyPr>
          <a:lstStyle/>
          <a:p>
            <a:pPr>
              <a:lnSpc>
                <a:spcPct val="150000"/>
              </a:lnSpc>
            </a:pPr>
            <a:r>
              <a:rPr lang="en-US" altLang="zh-CN" sz="2400" dirty="0" smtClean="0">
                <a:latin typeface="Adobe 黑体 Std R" pitchFamily="34" charset="-122"/>
                <a:ea typeface="Adobe 黑体 Std R" pitchFamily="34" charset="-122"/>
              </a:rPr>
              <a:t>        </a:t>
            </a:r>
            <a:r>
              <a:rPr lang="zh-CN" altLang="zh-CN" sz="2400" dirty="0" smtClean="0">
                <a:latin typeface="Adobe 黑体 Std R" pitchFamily="34" charset="-122"/>
                <a:ea typeface="Adobe 黑体 Std R" pitchFamily="34" charset="-122"/>
              </a:rPr>
              <a:t>又</a:t>
            </a:r>
            <a:r>
              <a:rPr lang="zh-CN" altLang="zh-CN" sz="2400" dirty="0">
                <a:latin typeface="Adobe 黑体 Std R" pitchFamily="34" charset="-122"/>
                <a:ea typeface="Adobe 黑体 Std R" pitchFamily="34" charset="-122"/>
              </a:rPr>
              <a:t>传，屈原投汨罗江后，当地百姓闻讯马上划船捞救，一直行至洞庭湖，终不见屈原的尸体。那时，恰逢雨天，湖面上的小舟一起汇集在岸边的亭子旁。当人们得知是打捞贤臣屈大夫时，再次冒雨出动，争相划进茫茫的洞庭湖。为了寄托哀思，人们荡舟江河之上，此后才逐渐发展成为龙舟竞赛。</a:t>
            </a:r>
            <a:endParaRPr lang="zh-CN" altLang="en-US" sz="2400" dirty="0">
              <a:solidFill>
                <a:prstClr val="black"/>
              </a:solidFill>
              <a:latin typeface="Adobe 黑体 Std R" pitchFamily="34" charset="-122"/>
              <a:ea typeface="Adobe 黑体 Std R" pitchFamily="34" charset="-122"/>
            </a:endParaRPr>
          </a:p>
        </p:txBody>
      </p:sp>
      <p:sp>
        <p:nvSpPr>
          <p:cNvPr id="7" name="矩形 6"/>
          <p:cNvSpPr/>
          <p:nvPr/>
        </p:nvSpPr>
        <p:spPr>
          <a:xfrm>
            <a:off x="7092280" y="6165304"/>
            <a:ext cx="2031325" cy="732060"/>
          </a:xfrm>
          <a:prstGeom prst="rect">
            <a:avLst/>
          </a:prstGeom>
        </p:spPr>
        <p:txBody>
          <a:bodyPr wrap="none">
            <a:spAutoFit/>
          </a:bodyPr>
          <a:lstStyle/>
          <a:p>
            <a:pPr>
              <a:lnSpc>
                <a:spcPct val="200000"/>
              </a:lnSpc>
            </a:pPr>
            <a:r>
              <a:rPr lang="zh-CN" altLang="en-US" sz="2400" b="1" dirty="0">
                <a:solidFill>
                  <a:srgbClr val="00B050"/>
                </a:solidFill>
                <a:latin typeface="华文仿宋" pitchFamily="2" charset="-122"/>
                <a:ea typeface="华文仿宋" pitchFamily="2" charset="-122"/>
              </a:rPr>
              <a:t>端午节的来历</a:t>
            </a:r>
            <a:endParaRPr lang="en-US" altLang="zh-CN" sz="2400" b="1" dirty="0">
              <a:solidFill>
                <a:srgbClr val="00B050"/>
              </a:solidFill>
              <a:latin typeface="华文仿宋" pitchFamily="2" charset="-122"/>
              <a:ea typeface="华文仿宋" pitchFamily="2" charset="-122"/>
            </a:endParaRPr>
          </a:p>
        </p:txBody>
      </p:sp>
    </p:spTree>
    <p:extLst>
      <p:ext uri="{BB962C8B-B14F-4D97-AF65-F5344CB8AC3E}">
        <p14:creationId xmlns:p14="http://schemas.microsoft.com/office/powerpoint/2010/main" xmlns="" val="1155733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00000">
              <a:srgbClr val="00B050"/>
            </a:gs>
          </a:gsLst>
          <a:lin ang="16200000" scaled="1"/>
          <a:tileRect/>
        </a:gradFill>
        <a:effectLst/>
      </p:bgPr>
    </p:bg>
    <p:spTree>
      <p:nvGrpSpPr>
        <p:cNvPr id="1" name=""/>
        <p:cNvGrpSpPr/>
        <p:nvPr/>
      </p:nvGrpSpPr>
      <p:grpSpPr>
        <a:xfrm>
          <a:off x="0" y="0"/>
          <a:ext cx="0" cy="0"/>
          <a:chOff x="0" y="0"/>
          <a:chExt cx="0" cy="0"/>
        </a:xfrm>
      </p:grpSpPr>
      <p:sp>
        <p:nvSpPr>
          <p:cNvPr id="4" name="矩形 3"/>
          <p:cNvSpPr/>
          <p:nvPr/>
        </p:nvSpPr>
        <p:spPr>
          <a:xfrm>
            <a:off x="0" y="72008"/>
            <a:ext cx="9144000" cy="836712"/>
          </a:xfrm>
          <a:prstGeom prst="rect">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4000" dirty="0" smtClean="0">
                <a:solidFill>
                  <a:srgbClr val="FFFF00"/>
                </a:solidFill>
                <a:latin typeface="迷你简雪君" pitchFamily="2" charset="-122"/>
                <a:ea typeface="迷你简雪君" pitchFamily="2" charset="-122"/>
              </a:rPr>
              <a:t>纪 念 孝 女 曹 娥</a:t>
            </a:r>
            <a:endParaRPr lang="zh-CN" altLang="en-US" sz="4000" dirty="0">
              <a:solidFill>
                <a:srgbClr val="FFFF00"/>
              </a:solidFill>
              <a:latin typeface="迷你简雪君" pitchFamily="2" charset="-122"/>
              <a:ea typeface="迷你简雪君" pitchFamily="2" charset="-122"/>
            </a:endParaRPr>
          </a:p>
        </p:txBody>
      </p:sp>
      <p:sp>
        <p:nvSpPr>
          <p:cNvPr id="7" name="矩形 6"/>
          <p:cNvSpPr/>
          <p:nvPr/>
        </p:nvSpPr>
        <p:spPr>
          <a:xfrm>
            <a:off x="7092280" y="6165304"/>
            <a:ext cx="2031325" cy="732060"/>
          </a:xfrm>
          <a:prstGeom prst="rect">
            <a:avLst/>
          </a:prstGeom>
        </p:spPr>
        <p:txBody>
          <a:bodyPr wrap="none">
            <a:spAutoFit/>
          </a:bodyPr>
          <a:lstStyle/>
          <a:p>
            <a:pPr>
              <a:lnSpc>
                <a:spcPct val="200000"/>
              </a:lnSpc>
            </a:pPr>
            <a:r>
              <a:rPr lang="zh-CN" altLang="en-US" sz="2400" b="1" dirty="0">
                <a:solidFill>
                  <a:srgbClr val="00B050"/>
                </a:solidFill>
                <a:latin typeface="华文仿宋" pitchFamily="2" charset="-122"/>
                <a:ea typeface="华文仿宋" pitchFamily="2" charset="-122"/>
              </a:rPr>
              <a:t>端午节的来历</a:t>
            </a:r>
            <a:endParaRPr lang="en-US" altLang="zh-CN" sz="2400" b="1" dirty="0">
              <a:solidFill>
                <a:srgbClr val="00B050"/>
              </a:solidFill>
              <a:latin typeface="华文仿宋" pitchFamily="2" charset="-122"/>
              <a:ea typeface="华文仿宋" pitchFamily="2" charset="-122"/>
            </a:endParaRPr>
          </a:p>
        </p:txBody>
      </p:sp>
      <p:sp>
        <p:nvSpPr>
          <p:cNvPr id="2" name="TextBox 1"/>
          <p:cNvSpPr txBox="1"/>
          <p:nvPr/>
        </p:nvSpPr>
        <p:spPr>
          <a:xfrm>
            <a:off x="827584" y="1916832"/>
            <a:ext cx="7704856" cy="2937599"/>
          </a:xfrm>
          <a:prstGeom prst="rect">
            <a:avLst/>
          </a:prstGeom>
          <a:noFill/>
        </p:spPr>
        <p:txBody>
          <a:bodyPr wrap="square" rtlCol="0">
            <a:spAutoFit/>
          </a:bodyPr>
          <a:lstStyle/>
          <a:p>
            <a:pPr indent="648000">
              <a:lnSpc>
                <a:spcPct val="200000"/>
              </a:lnSpc>
            </a:pPr>
            <a:r>
              <a:rPr lang="zh-CN" altLang="en-US" sz="2400" dirty="0" smtClean="0"/>
              <a:t>此</a:t>
            </a:r>
            <a:r>
              <a:rPr lang="zh-CN" altLang="en-US" sz="2400" dirty="0"/>
              <a:t>说出自东汉</a:t>
            </a:r>
            <a:r>
              <a:rPr lang="en-US" altLang="zh-CN" sz="2400" dirty="0"/>
              <a:t>《</a:t>
            </a:r>
            <a:r>
              <a:rPr lang="zh-CN" altLang="en-US" sz="2400" dirty="0"/>
              <a:t>曹娥碑</a:t>
            </a:r>
            <a:r>
              <a:rPr lang="en-US" altLang="zh-CN" sz="2400" dirty="0"/>
              <a:t>》</a:t>
            </a:r>
            <a:r>
              <a:rPr lang="zh-CN" altLang="en-US" sz="2400" dirty="0" smtClean="0"/>
              <a:t>。</a:t>
            </a:r>
            <a:endParaRPr lang="en-US" altLang="zh-CN" sz="2400" dirty="0" smtClean="0"/>
          </a:p>
          <a:p>
            <a:pPr indent="648000">
              <a:lnSpc>
                <a:spcPct val="200000"/>
              </a:lnSpc>
            </a:pPr>
            <a:r>
              <a:rPr lang="zh-CN" altLang="en-US" sz="2400" dirty="0" smtClean="0"/>
              <a:t>曹娥</a:t>
            </a:r>
            <a:r>
              <a:rPr lang="zh-CN" altLang="en-US" sz="2400" dirty="0"/>
              <a:t>是东汉上虞人，父亲溺于江中，数日不见尸体，当时孝女曹娥年仅十四岁，昼夜沿江号哭。过了十七天，在五月五日也投江，五日后抱出父尸。</a:t>
            </a:r>
          </a:p>
        </p:txBody>
      </p:sp>
      <p:pic>
        <p:nvPicPr>
          <p:cNvPr id="4098" name="Picture 2" descr="C:\Users\一城之风\Desktop\端午节\端午节\3360_1275617984qQ39.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9289032" cy="69247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4507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098"/>
                                        </p:tgtEl>
                                        <p:attrNameLst>
                                          <p:attrName>style.visibility</p:attrName>
                                        </p:attrNameLst>
                                      </p:cBhvr>
                                      <p:to>
                                        <p:strVal val="visible"/>
                                      </p:to>
                                    </p:set>
                                    <p:anim calcmode="lin" valueType="num">
                                      <p:cBhvr additive="base">
                                        <p:cTn id="14" dur="1750" fill="hold"/>
                                        <p:tgtEl>
                                          <p:spTgt spid="4098"/>
                                        </p:tgtEl>
                                        <p:attrNameLst>
                                          <p:attrName>ppt_x</p:attrName>
                                        </p:attrNameLst>
                                      </p:cBhvr>
                                      <p:tavLst>
                                        <p:tav tm="0">
                                          <p:val>
                                            <p:strVal val="#ppt_x"/>
                                          </p:val>
                                        </p:tav>
                                        <p:tav tm="100000">
                                          <p:val>
                                            <p:strVal val="#ppt_x"/>
                                          </p:val>
                                        </p:tav>
                                      </p:tavLst>
                                    </p:anim>
                                    <p:anim calcmode="lin" valueType="num">
                                      <p:cBhvr additive="base">
                                        <p:cTn id="15" dur="175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00000">
              <a:srgbClr val="00B050"/>
            </a:gs>
          </a:gsLst>
          <a:lin ang="16200000" scaled="1"/>
          <a:tileRect/>
        </a:gradFill>
        <a:effectLst/>
      </p:bgPr>
    </p:bg>
    <p:spTree>
      <p:nvGrpSpPr>
        <p:cNvPr id="1" name=""/>
        <p:cNvGrpSpPr/>
        <p:nvPr/>
      </p:nvGrpSpPr>
      <p:grpSpPr>
        <a:xfrm>
          <a:off x="0" y="0"/>
          <a:ext cx="0" cy="0"/>
          <a:chOff x="0" y="0"/>
          <a:chExt cx="0" cy="0"/>
        </a:xfrm>
      </p:grpSpPr>
      <p:sp>
        <p:nvSpPr>
          <p:cNvPr id="4" name="矩形 3"/>
          <p:cNvSpPr/>
          <p:nvPr/>
        </p:nvSpPr>
        <p:spPr>
          <a:xfrm>
            <a:off x="0" y="72008"/>
            <a:ext cx="9144000" cy="836712"/>
          </a:xfrm>
          <a:prstGeom prst="rect">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4000" dirty="0" smtClean="0">
                <a:solidFill>
                  <a:srgbClr val="FFFF00"/>
                </a:solidFill>
                <a:latin typeface="迷你简雪君" pitchFamily="2" charset="-122"/>
                <a:ea typeface="迷你简雪君" pitchFamily="2" charset="-122"/>
              </a:rPr>
              <a:t>迎 涛 神</a:t>
            </a:r>
            <a:endParaRPr lang="zh-CN" altLang="en-US" sz="4000" dirty="0">
              <a:solidFill>
                <a:srgbClr val="FFFF00"/>
              </a:solidFill>
              <a:latin typeface="迷你简雪君" pitchFamily="2" charset="-122"/>
              <a:ea typeface="迷你简雪君" pitchFamily="2" charset="-122"/>
            </a:endParaRPr>
          </a:p>
        </p:txBody>
      </p:sp>
      <p:sp>
        <p:nvSpPr>
          <p:cNvPr id="7" name="矩形 6"/>
          <p:cNvSpPr/>
          <p:nvPr/>
        </p:nvSpPr>
        <p:spPr>
          <a:xfrm>
            <a:off x="7092280" y="6165304"/>
            <a:ext cx="2031325" cy="732060"/>
          </a:xfrm>
          <a:prstGeom prst="rect">
            <a:avLst/>
          </a:prstGeom>
        </p:spPr>
        <p:txBody>
          <a:bodyPr wrap="none">
            <a:spAutoFit/>
          </a:bodyPr>
          <a:lstStyle/>
          <a:p>
            <a:pPr>
              <a:lnSpc>
                <a:spcPct val="200000"/>
              </a:lnSpc>
            </a:pPr>
            <a:r>
              <a:rPr lang="zh-CN" altLang="en-US" sz="2400" b="1" dirty="0">
                <a:solidFill>
                  <a:srgbClr val="00B050"/>
                </a:solidFill>
                <a:latin typeface="华文仿宋" pitchFamily="2" charset="-122"/>
                <a:ea typeface="华文仿宋" pitchFamily="2" charset="-122"/>
              </a:rPr>
              <a:t>端午节的来历</a:t>
            </a:r>
            <a:endParaRPr lang="en-US" altLang="zh-CN" sz="2400" b="1" dirty="0">
              <a:solidFill>
                <a:srgbClr val="00B050"/>
              </a:solidFill>
              <a:latin typeface="华文仿宋" pitchFamily="2" charset="-122"/>
              <a:ea typeface="华文仿宋" pitchFamily="2" charset="-122"/>
            </a:endParaRPr>
          </a:p>
        </p:txBody>
      </p:sp>
      <p:pic>
        <p:nvPicPr>
          <p:cNvPr id="5122" name="Picture 2" descr="C:\Users\一城之风\Desktop\端午节\端午节\20081006090538750.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916832"/>
            <a:ext cx="3493887" cy="3672408"/>
          </a:xfrm>
          <a:prstGeom prst="rect">
            <a:avLst/>
          </a:prstGeom>
          <a:noFill/>
          <a:effectLst>
            <a:softEdge rad="127000"/>
          </a:effectLst>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3995936" y="2208060"/>
            <a:ext cx="4824536" cy="3046988"/>
          </a:xfrm>
          <a:prstGeom prst="rect">
            <a:avLst/>
          </a:prstGeom>
          <a:noFill/>
        </p:spPr>
        <p:txBody>
          <a:bodyPr wrap="square" rtlCol="0">
            <a:spAutoFit/>
          </a:bodyPr>
          <a:lstStyle/>
          <a:p>
            <a:pPr>
              <a:lnSpc>
                <a:spcPct val="200000"/>
              </a:lnSpc>
            </a:pPr>
            <a:r>
              <a:rPr lang="zh-CN" altLang="en-US" sz="2400" dirty="0" smtClean="0">
                <a:latin typeface="Adobe 黑体 Std R" pitchFamily="34" charset="-122"/>
                <a:ea typeface="Adobe 黑体 Std R" pitchFamily="34" charset="-122"/>
              </a:rPr>
              <a:t>         春秋</a:t>
            </a:r>
            <a:r>
              <a:rPr lang="zh-CN" altLang="en-US" sz="2400" dirty="0">
                <a:latin typeface="Adobe 黑体 Std R" pitchFamily="34" charset="-122"/>
                <a:ea typeface="Adobe 黑体 Std R" pitchFamily="34" charset="-122"/>
              </a:rPr>
              <a:t>时吴国忠臣伍子胥含冤而死之后，化为涛神，世人哀而祭之，故有端午节。这则传说，在江浙一带流传很广</a:t>
            </a:r>
            <a:r>
              <a:rPr lang="zh-CN" altLang="en-US" sz="2400" dirty="0" smtClean="0">
                <a:latin typeface="Adobe 黑体 Std R" pitchFamily="34" charset="-122"/>
                <a:ea typeface="Adobe 黑体 Std R" pitchFamily="34" charset="-122"/>
              </a:rPr>
              <a:t>。（详情见备注）</a:t>
            </a:r>
            <a:endParaRPr lang="zh-CN" altLang="en-US" sz="2400" dirty="0">
              <a:latin typeface="Adobe 黑体 Std R" pitchFamily="34" charset="-122"/>
              <a:ea typeface="Adobe 黑体 Std R" pitchFamily="34" charset="-122"/>
            </a:endParaRPr>
          </a:p>
        </p:txBody>
      </p:sp>
    </p:spTree>
    <p:extLst>
      <p:ext uri="{BB962C8B-B14F-4D97-AF65-F5344CB8AC3E}">
        <p14:creationId xmlns:p14="http://schemas.microsoft.com/office/powerpoint/2010/main" xmlns="" val="3556504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ipe(left)">
                                      <p:cBhvr>
                                        <p:cTn id="7" dur="500"/>
                                        <p:tgtEl>
                                          <p:spTgt spid="512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00000">
              <a:srgbClr val="00B050"/>
            </a:gs>
          </a:gsLst>
          <a:lin ang="16200000" scaled="1"/>
          <a:tileRect/>
        </a:gradFill>
        <a:effectLst/>
      </p:bgPr>
    </p:bg>
    <p:spTree>
      <p:nvGrpSpPr>
        <p:cNvPr id="1" name=""/>
        <p:cNvGrpSpPr/>
        <p:nvPr/>
      </p:nvGrpSpPr>
      <p:grpSpPr>
        <a:xfrm>
          <a:off x="0" y="0"/>
          <a:ext cx="0" cy="0"/>
          <a:chOff x="0" y="0"/>
          <a:chExt cx="0" cy="0"/>
        </a:xfrm>
      </p:grpSpPr>
      <p:sp>
        <p:nvSpPr>
          <p:cNvPr id="4" name="矩形 3"/>
          <p:cNvSpPr/>
          <p:nvPr/>
        </p:nvSpPr>
        <p:spPr>
          <a:xfrm>
            <a:off x="0" y="72008"/>
            <a:ext cx="9144000" cy="836712"/>
          </a:xfrm>
          <a:prstGeom prst="rect">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4000" dirty="0" smtClean="0">
                <a:solidFill>
                  <a:srgbClr val="FFFF00"/>
                </a:solidFill>
                <a:latin typeface="迷你简雪君" pitchFamily="2" charset="-122"/>
                <a:ea typeface="迷你简雪君" pitchFamily="2" charset="-122"/>
              </a:rPr>
              <a:t>龙 的 节 日</a:t>
            </a:r>
            <a:endParaRPr lang="zh-CN" altLang="en-US" sz="4000" dirty="0">
              <a:solidFill>
                <a:srgbClr val="FFFF00"/>
              </a:solidFill>
              <a:latin typeface="迷你简雪君" pitchFamily="2" charset="-122"/>
              <a:ea typeface="迷你简雪君" pitchFamily="2" charset="-122"/>
            </a:endParaRPr>
          </a:p>
        </p:txBody>
      </p:sp>
      <p:sp>
        <p:nvSpPr>
          <p:cNvPr id="7" name="矩形 6"/>
          <p:cNvSpPr/>
          <p:nvPr/>
        </p:nvSpPr>
        <p:spPr>
          <a:xfrm>
            <a:off x="7092280" y="6165304"/>
            <a:ext cx="2031325" cy="732060"/>
          </a:xfrm>
          <a:prstGeom prst="rect">
            <a:avLst/>
          </a:prstGeom>
        </p:spPr>
        <p:txBody>
          <a:bodyPr wrap="none">
            <a:spAutoFit/>
          </a:bodyPr>
          <a:lstStyle/>
          <a:p>
            <a:pPr>
              <a:lnSpc>
                <a:spcPct val="200000"/>
              </a:lnSpc>
            </a:pPr>
            <a:r>
              <a:rPr lang="zh-CN" altLang="en-US" sz="2400" b="1" dirty="0">
                <a:solidFill>
                  <a:srgbClr val="00B050"/>
                </a:solidFill>
                <a:latin typeface="华文仿宋" pitchFamily="2" charset="-122"/>
                <a:ea typeface="华文仿宋" pitchFamily="2" charset="-122"/>
              </a:rPr>
              <a:t>端午节的来历</a:t>
            </a:r>
            <a:endParaRPr lang="en-US" altLang="zh-CN" sz="2400" b="1" dirty="0">
              <a:solidFill>
                <a:srgbClr val="00B050"/>
              </a:solidFill>
              <a:latin typeface="华文仿宋" pitchFamily="2" charset="-122"/>
              <a:ea typeface="华文仿宋" pitchFamily="2" charset="-122"/>
            </a:endParaRPr>
          </a:p>
        </p:txBody>
      </p:sp>
      <p:pic>
        <p:nvPicPr>
          <p:cNvPr id="1027" name="Picture 3" descr="C:\Users\一城之风\Desktop\端午节\001e4f9cba400b84445902.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667" b="100000" l="11709" r="100000"/>
                    </a14:imgEffect>
                  </a14:imgLayer>
                </a14:imgProps>
              </a:ext>
              <a:ext uri="{28A0092B-C50C-407E-A947-70E740481C1C}">
                <a14:useLocalDpi xmlns:a14="http://schemas.microsoft.com/office/drawing/2010/main" xmlns="" val="0"/>
              </a:ext>
            </a:extLst>
          </a:blip>
          <a:srcRect/>
          <a:stretch>
            <a:fillRect/>
          </a:stretch>
        </p:blipFill>
        <p:spPr bwMode="auto">
          <a:xfrm>
            <a:off x="6145027" y="1566242"/>
            <a:ext cx="3009900" cy="428625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矩形 2"/>
          <p:cNvSpPr/>
          <p:nvPr/>
        </p:nvSpPr>
        <p:spPr>
          <a:xfrm>
            <a:off x="395536" y="1484784"/>
            <a:ext cx="5904656" cy="4975208"/>
          </a:xfrm>
          <a:prstGeom prst="rect">
            <a:avLst/>
          </a:prstGeom>
        </p:spPr>
        <p:txBody>
          <a:bodyPr wrap="square">
            <a:spAutoFit/>
          </a:bodyPr>
          <a:lstStyle/>
          <a:p>
            <a:pPr marL="342900" indent="-342900">
              <a:lnSpc>
                <a:spcPts val="3200"/>
              </a:lnSpc>
              <a:buBlip>
                <a:blip r:embed="rId5"/>
              </a:buBlip>
            </a:pPr>
            <a:r>
              <a:rPr lang="zh-CN" altLang="zh-CN" sz="2400" dirty="0" smtClean="0">
                <a:solidFill>
                  <a:srgbClr val="FFFF00"/>
                </a:solidFill>
                <a:latin typeface="微软雅黑" pitchFamily="34" charset="-122"/>
                <a:ea typeface="微软雅黑" pitchFamily="34" charset="-122"/>
              </a:rPr>
              <a:t>这种</a:t>
            </a:r>
            <a:r>
              <a:rPr lang="zh-CN" altLang="zh-CN" sz="2400" dirty="0">
                <a:solidFill>
                  <a:srgbClr val="FFFF00"/>
                </a:solidFill>
                <a:latin typeface="微软雅黑" pitchFamily="34" charset="-122"/>
                <a:ea typeface="微软雅黑" pitchFamily="34" charset="-122"/>
              </a:rPr>
              <a:t>说法来自闻一多的</a:t>
            </a:r>
            <a:r>
              <a:rPr lang="zh-CN" altLang="zh-CN" sz="2400" dirty="0" smtClean="0">
                <a:solidFill>
                  <a:srgbClr val="FFFF00"/>
                </a:solidFill>
                <a:latin typeface="微软雅黑" pitchFamily="34" charset="-122"/>
                <a:ea typeface="微软雅黑" pitchFamily="34" charset="-122"/>
              </a:rPr>
              <a:t>《端午考》和</a:t>
            </a:r>
            <a:r>
              <a:rPr lang="zh-CN" altLang="zh-CN" sz="2400" dirty="0">
                <a:solidFill>
                  <a:srgbClr val="FFFF00"/>
                </a:solidFill>
                <a:latin typeface="微软雅黑" pitchFamily="34" charset="-122"/>
                <a:ea typeface="微软雅黑" pitchFamily="34" charset="-122"/>
              </a:rPr>
              <a:t>《端午的历史教育》。他认为，五月初五是古代吴越地区“龙”的部落举行图腾祭祀的日子</a:t>
            </a:r>
            <a:r>
              <a:rPr lang="zh-CN" altLang="zh-CN" sz="2400" dirty="0" smtClean="0">
                <a:solidFill>
                  <a:srgbClr val="FFFF00"/>
                </a:solidFill>
                <a:latin typeface="微软雅黑" pitchFamily="34" charset="-122"/>
                <a:ea typeface="微软雅黑" pitchFamily="34" charset="-122"/>
              </a:rPr>
              <a:t>。</a:t>
            </a:r>
            <a:endParaRPr lang="en-US" altLang="zh-CN" sz="2400" dirty="0" smtClean="0">
              <a:solidFill>
                <a:srgbClr val="FFFF00"/>
              </a:solidFill>
              <a:latin typeface="微软雅黑" pitchFamily="34" charset="-122"/>
              <a:ea typeface="微软雅黑" pitchFamily="34" charset="-122"/>
            </a:endParaRPr>
          </a:p>
          <a:p>
            <a:pPr>
              <a:lnSpc>
                <a:spcPts val="3200"/>
              </a:lnSpc>
            </a:pPr>
            <a:r>
              <a:rPr lang="en-US" altLang="zh-CN" sz="2400" dirty="0">
                <a:solidFill>
                  <a:srgbClr val="FFFF00"/>
                </a:solidFill>
                <a:latin typeface="微软雅黑" pitchFamily="34" charset="-122"/>
                <a:ea typeface="微软雅黑" pitchFamily="34" charset="-122"/>
              </a:rPr>
              <a:t> </a:t>
            </a:r>
            <a:r>
              <a:rPr lang="en-US" altLang="zh-CN" sz="2400" dirty="0" smtClean="0">
                <a:solidFill>
                  <a:srgbClr val="FFFF00"/>
                </a:solidFill>
                <a:latin typeface="微软雅黑" pitchFamily="34" charset="-122"/>
                <a:ea typeface="微软雅黑" pitchFamily="34" charset="-122"/>
              </a:rPr>
              <a:t>   </a:t>
            </a:r>
            <a:r>
              <a:rPr lang="zh-CN" altLang="zh-CN" sz="2400" dirty="0" smtClean="0">
                <a:solidFill>
                  <a:srgbClr val="FFFF00"/>
                </a:solidFill>
                <a:latin typeface="微软雅黑" pitchFamily="34" charset="-122"/>
                <a:ea typeface="微软雅黑" pitchFamily="34" charset="-122"/>
              </a:rPr>
              <a:t>其</a:t>
            </a:r>
            <a:r>
              <a:rPr lang="zh-CN" altLang="zh-CN" sz="2400" dirty="0">
                <a:solidFill>
                  <a:srgbClr val="FFFF00"/>
                </a:solidFill>
                <a:latin typeface="微软雅黑" pitchFamily="34" charset="-122"/>
                <a:ea typeface="微软雅黑" pitchFamily="34" charset="-122"/>
              </a:rPr>
              <a:t>主要理由</a:t>
            </a:r>
            <a:r>
              <a:rPr lang="zh-CN" altLang="zh-CN" sz="2400" dirty="0" smtClean="0">
                <a:solidFill>
                  <a:srgbClr val="FFFF00"/>
                </a:solidFill>
                <a:latin typeface="微软雅黑" pitchFamily="34" charset="-122"/>
                <a:ea typeface="微软雅黑" pitchFamily="34" charset="-122"/>
              </a:rPr>
              <a:t>是</a:t>
            </a:r>
            <a:r>
              <a:rPr lang="zh-CN" altLang="en-US" sz="2400" dirty="0" smtClean="0">
                <a:solidFill>
                  <a:srgbClr val="FFFF00"/>
                </a:solidFill>
                <a:latin typeface="微软雅黑" pitchFamily="34" charset="-122"/>
                <a:ea typeface="微软雅黑" pitchFamily="34" charset="-122"/>
              </a:rPr>
              <a:t>：</a:t>
            </a:r>
            <a:endParaRPr lang="en-US" altLang="zh-CN" sz="2400" dirty="0" smtClean="0">
              <a:solidFill>
                <a:srgbClr val="FFFF00"/>
              </a:solidFill>
              <a:latin typeface="微软雅黑" pitchFamily="34" charset="-122"/>
              <a:ea typeface="微软雅黑" pitchFamily="34" charset="-122"/>
            </a:endParaRPr>
          </a:p>
          <a:p>
            <a:pPr marL="342900" indent="-342900">
              <a:lnSpc>
                <a:spcPts val="3200"/>
              </a:lnSpc>
              <a:buBlip>
                <a:blip r:embed="rId5"/>
              </a:buBlip>
            </a:pPr>
            <a:r>
              <a:rPr lang="en-US" altLang="zh-CN" sz="2000" dirty="0" smtClean="0">
                <a:solidFill>
                  <a:srgbClr val="FFFF00"/>
                </a:solidFill>
                <a:latin typeface="微软雅黑" pitchFamily="34" charset="-122"/>
                <a:ea typeface="微软雅黑" pitchFamily="34" charset="-122"/>
              </a:rPr>
              <a:t>(</a:t>
            </a:r>
            <a:r>
              <a:rPr lang="zh-CN" altLang="zh-CN" sz="2000" dirty="0">
                <a:solidFill>
                  <a:srgbClr val="FFFF00"/>
                </a:solidFill>
                <a:latin typeface="微软雅黑" pitchFamily="34" charset="-122"/>
                <a:ea typeface="微软雅黑" pitchFamily="34" charset="-122"/>
              </a:rPr>
              <a:t>一</a:t>
            </a:r>
            <a:r>
              <a:rPr lang="en-US" altLang="zh-CN" sz="2000" dirty="0">
                <a:solidFill>
                  <a:srgbClr val="FFFF00"/>
                </a:solidFill>
                <a:latin typeface="微软雅黑" pitchFamily="34" charset="-122"/>
                <a:ea typeface="微软雅黑" pitchFamily="34" charset="-122"/>
              </a:rPr>
              <a:t>)</a:t>
            </a:r>
            <a:r>
              <a:rPr lang="zh-CN" altLang="zh-CN" sz="2000" dirty="0">
                <a:solidFill>
                  <a:srgbClr val="FFFF00"/>
                </a:solidFill>
                <a:latin typeface="微软雅黑" pitchFamily="34" charset="-122"/>
                <a:ea typeface="微软雅黑" pitchFamily="34" charset="-122"/>
              </a:rPr>
              <a:t>端午节两个最主要的活动吃粽子和竞渡，都与龙相关。粽子投入水里常被蚊龙所窃，而竞渡则用的是龙舟</a:t>
            </a:r>
            <a:r>
              <a:rPr lang="zh-CN" altLang="zh-CN" sz="2000" dirty="0" smtClean="0">
                <a:solidFill>
                  <a:srgbClr val="FFFF00"/>
                </a:solidFill>
                <a:latin typeface="微软雅黑" pitchFamily="34" charset="-122"/>
                <a:ea typeface="微软雅黑" pitchFamily="34" charset="-122"/>
              </a:rPr>
              <a:t>。</a:t>
            </a:r>
            <a:endParaRPr lang="en-US" altLang="zh-CN" sz="2000" dirty="0" smtClean="0">
              <a:solidFill>
                <a:srgbClr val="FFFF00"/>
              </a:solidFill>
              <a:latin typeface="微软雅黑" pitchFamily="34" charset="-122"/>
              <a:ea typeface="微软雅黑" pitchFamily="34" charset="-122"/>
            </a:endParaRPr>
          </a:p>
          <a:p>
            <a:pPr marL="342900" indent="-342900">
              <a:lnSpc>
                <a:spcPts val="3200"/>
              </a:lnSpc>
              <a:buBlip>
                <a:blip r:embed="rId5"/>
              </a:buBlip>
            </a:pPr>
            <a:r>
              <a:rPr lang="en-US" altLang="zh-CN" sz="2000" dirty="0" smtClean="0">
                <a:solidFill>
                  <a:srgbClr val="FFFF00"/>
                </a:solidFill>
                <a:latin typeface="微软雅黑" pitchFamily="34" charset="-122"/>
                <a:ea typeface="微软雅黑" pitchFamily="34" charset="-122"/>
              </a:rPr>
              <a:t>(</a:t>
            </a:r>
            <a:r>
              <a:rPr lang="zh-CN" altLang="zh-CN" sz="2000" dirty="0">
                <a:solidFill>
                  <a:srgbClr val="FFFF00"/>
                </a:solidFill>
                <a:latin typeface="微软雅黑" pitchFamily="34" charset="-122"/>
                <a:ea typeface="微软雅黑" pitchFamily="34" charset="-122"/>
              </a:rPr>
              <a:t>二</a:t>
            </a:r>
            <a:r>
              <a:rPr lang="en-US" altLang="zh-CN" sz="2000" dirty="0">
                <a:solidFill>
                  <a:srgbClr val="FFFF00"/>
                </a:solidFill>
                <a:latin typeface="微软雅黑" pitchFamily="34" charset="-122"/>
                <a:ea typeface="微软雅黑" pitchFamily="34" charset="-122"/>
              </a:rPr>
              <a:t>)</a:t>
            </a:r>
            <a:r>
              <a:rPr lang="zh-CN" altLang="zh-CN" sz="2000" dirty="0">
                <a:solidFill>
                  <a:srgbClr val="FFFF00"/>
                </a:solidFill>
                <a:latin typeface="微软雅黑" pitchFamily="34" charset="-122"/>
                <a:ea typeface="微软雅黑" pitchFamily="34" charset="-122"/>
              </a:rPr>
              <a:t>竞渡与古代吴越地方的关系尤深，况且吴越百姓还有断发纹身“以像龙子”的习俗</a:t>
            </a:r>
            <a:r>
              <a:rPr lang="zh-CN" altLang="zh-CN" sz="2000" dirty="0" smtClean="0">
                <a:solidFill>
                  <a:srgbClr val="FFFF00"/>
                </a:solidFill>
                <a:latin typeface="微软雅黑" pitchFamily="34" charset="-122"/>
                <a:ea typeface="微软雅黑" pitchFamily="34" charset="-122"/>
              </a:rPr>
              <a:t>。</a:t>
            </a:r>
            <a:endParaRPr lang="en-US" altLang="zh-CN" sz="2000" dirty="0" smtClean="0">
              <a:solidFill>
                <a:srgbClr val="FFFF00"/>
              </a:solidFill>
              <a:latin typeface="微软雅黑" pitchFamily="34" charset="-122"/>
              <a:ea typeface="微软雅黑" pitchFamily="34" charset="-122"/>
            </a:endParaRPr>
          </a:p>
          <a:p>
            <a:pPr marL="342900" indent="-342900">
              <a:lnSpc>
                <a:spcPts val="3200"/>
              </a:lnSpc>
              <a:buBlip>
                <a:blip r:embed="rId5"/>
              </a:buBlip>
            </a:pPr>
            <a:r>
              <a:rPr lang="en-US" altLang="zh-CN" sz="2000" dirty="0" smtClean="0">
                <a:solidFill>
                  <a:srgbClr val="FFFF00"/>
                </a:solidFill>
                <a:latin typeface="微软雅黑" pitchFamily="34" charset="-122"/>
                <a:ea typeface="微软雅黑" pitchFamily="34" charset="-122"/>
              </a:rPr>
              <a:t>(</a:t>
            </a:r>
            <a:r>
              <a:rPr lang="zh-CN" altLang="zh-CN" sz="2000" dirty="0">
                <a:solidFill>
                  <a:srgbClr val="FFFF00"/>
                </a:solidFill>
                <a:latin typeface="微软雅黑" pitchFamily="34" charset="-122"/>
                <a:ea typeface="微软雅黑" pitchFamily="34" charset="-122"/>
              </a:rPr>
              <a:t>三</a:t>
            </a:r>
            <a:r>
              <a:rPr lang="en-US" altLang="zh-CN" sz="2000" dirty="0">
                <a:solidFill>
                  <a:srgbClr val="FFFF00"/>
                </a:solidFill>
                <a:latin typeface="微软雅黑" pitchFamily="34" charset="-122"/>
                <a:ea typeface="微软雅黑" pitchFamily="34" charset="-122"/>
              </a:rPr>
              <a:t>)</a:t>
            </a:r>
            <a:r>
              <a:rPr lang="zh-CN" altLang="zh-CN" sz="2000" dirty="0">
                <a:solidFill>
                  <a:srgbClr val="FFFF00"/>
                </a:solidFill>
                <a:latin typeface="微软雅黑" pitchFamily="34" charset="-122"/>
                <a:ea typeface="微软雅黑" pitchFamily="34" charset="-122"/>
              </a:rPr>
              <a:t>古代五月初五日有用“五彩丝系臂”的民间风俗，这应当是“像龙子”的纹身习俗的遗迹。</a:t>
            </a:r>
            <a:endParaRPr lang="zh-CN" altLang="en-US" sz="2000"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4793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right)">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92D050"/>
            </a:gs>
            <a:gs pos="100000">
              <a:srgbClr val="00B050"/>
            </a:gs>
          </a:gsLst>
          <a:lin ang="16200000" scaled="1"/>
          <a:tileRect/>
        </a:gradFill>
        <a:effectLst/>
      </p:bgPr>
    </p:bg>
    <p:spTree>
      <p:nvGrpSpPr>
        <p:cNvPr id="1" name=""/>
        <p:cNvGrpSpPr/>
        <p:nvPr/>
      </p:nvGrpSpPr>
      <p:grpSpPr>
        <a:xfrm>
          <a:off x="0" y="0"/>
          <a:ext cx="0" cy="0"/>
          <a:chOff x="0" y="0"/>
          <a:chExt cx="0" cy="0"/>
        </a:xfrm>
      </p:grpSpPr>
      <p:sp>
        <p:nvSpPr>
          <p:cNvPr id="4" name="矩形 3"/>
          <p:cNvSpPr/>
          <p:nvPr/>
        </p:nvSpPr>
        <p:spPr>
          <a:xfrm>
            <a:off x="0" y="72008"/>
            <a:ext cx="9144000" cy="836712"/>
          </a:xfrm>
          <a:prstGeom prst="rect">
            <a:avLst/>
          </a:pr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path path="circle">
              <a:fillToRect l="50000" t="50000" r="50000" b="50000"/>
            </a:path>
            <a:tileRect/>
          </a:gradFill>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4000" dirty="0" smtClean="0">
                <a:solidFill>
                  <a:srgbClr val="FFFF00"/>
                </a:solidFill>
                <a:latin typeface="迷你简雪君" pitchFamily="2" charset="-122"/>
                <a:ea typeface="迷你简雪君" pitchFamily="2" charset="-122"/>
              </a:rPr>
              <a:t>恶 日</a:t>
            </a:r>
            <a:endParaRPr lang="zh-CN" altLang="en-US" sz="4000" dirty="0">
              <a:solidFill>
                <a:srgbClr val="FFFF00"/>
              </a:solidFill>
              <a:latin typeface="迷你简雪君" pitchFamily="2" charset="-122"/>
              <a:ea typeface="迷你简雪君" pitchFamily="2" charset="-122"/>
            </a:endParaRPr>
          </a:p>
        </p:txBody>
      </p:sp>
      <p:sp>
        <p:nvSpPr>
          <p:cNvPr id="7" name="矩形 6"/>
          <p:cNvSpPr/>
          <p:nvPr/>
        </p:nvSpPr>
        <p:spPr>
          <a:xfrm>
            <a:off x="7092280" y="6165304"/>
            <a:ext cx="2031325" cy="732060"/>
          </a:xfrm>
          <a:prstGeom prst="rect">
            <a:avLst/>
          </a:prstGeom>
        </p:spPr>
        <p:txBody>
          <a:bodyPr wrap="none">
            <a:spAutoFit/>
          </a:bodyPr>
          <a:lstStyle/>
          <a:p>
            <a:pPr>
              <a:lnSpc>
                <a:spcPct val="200000"/>
              </a:lnSpc>
            </a:pPr>
            <a:r>
              <a:rPr lang="zh-CN" altLang="en-US" sz="2400" b="1" dirty="0">
                <a:solidFill>
                  <a:srgbClr val="00B050"/>
                </a:solidFill>
                <a:latin typeface="华文仿宋" pitchFamily="2" charset="-122"/>
                <a:ea typeface="华文仿宋" pitchFamily="2" charset="-122"/>
              </a:rPr>
              <a:t>端午节的来历</a:t>
            </a:r>
            <a:endParaRPr lang="en-US" altLang="zh-CN" sz="2400" b="1" dirty="0">
              <a:solidFill>
                <a:srgbClr val="00B050"/>
              </a:solidFill>
              <a:latin typeface="华文仿宋" pitchFamily="2" charset="-122"/>
              <a:ea typeface="华文仿宋" pitchFamily="2" charset="-122"/>
            </a:endParaRPr>
          </a:p>
        </p:txBody>
      </p:sp>
      <p:pic>
        <p:nvPicPr>
          <p:cNvPr id="3074" name="Picture 2" descr="http://travel.hebei.com.cn/hbhsly/lyztk/dwj/dwjll/201006/W020100612571655567589.jpg"/>
          <p:cNvPicPr>
            <a:picLocks noChangeAspect="1" noChangeArrowheads="1"/>
          </p:cNvPicPr>
          <p:nvPr/>
        </p:nvPicPr>
        <p:blipFill>
          <a:blip r:embed="rId3" cstate="print">
            <a:duotone>
              <a:prstClr val="black"/>
              <a:schemeClr val="accent3">
                <a:tint val="45000"/>
                <a:satMod val="400000"/>
              </a:schemeClr>
            </a:duotone>
            <a:extLst>
              <a:ext uri="{28A0092B-C50C-407E-A947-70E740481C1C}">
                <a14:useLocalDpi xmlns:a14="http://schemas.microsoft.com/office/drawing/2010/main" xmlns="" val="0"/>
              </a:ext>
            </a:extLst>
          </a:blip>
          <a:srcRect/>
          <a:stretch>
            <a:fillRect/>
          </a:stretch>
        </p:blipFill>
        <p:spPr bwMode="auto">
          <a:xfrm>
            <a:off x="323528" y="1129606"/>
            <a:ext cx="8709491" cy="546774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4017535" y="1412776"/>
            <a:ext cx="5109091" cy="461665"/>
          </a:xfrm>
          <a:prstGeom prst="rect">
            <a:avLst/>
          </a:prstGeom>
        </p:spPr>
        <p:txBody>
          <a:bodyPr wrap="none">
            <a:spAutoFit/>
          </a:bodyPr>
          <a:lstStyle/>
          <a:p>
            <a:r>
              <a:rPr lang="zh-CN" altLang="zh-CN" sz="2400" dirty="0">
                <a:solidFill>
                  <a:srgbClr val="FFFF00"/>
                </a:solidFill>
                <a:latin typeface="微软雅黑" pitchFamily="34" charset="-122"/>
                <a:ea typeface="微软雅黑" pitchFamily="34" charset="-122"/>
              </a:rPr>
              <a:t>俗说五月五日生子，男害父，女害母</a:t>
            </a:r>
            <a:endParaRPr lang="zh-CN" altLang="en-US" sz="2400" dirty="0">
              <a:solidFill>
                <a:srgbClr val="FFFF00"/>
              </a:solidFill>
              <a:latin typeface="微软雅黑" pitchFamily="34" charset="-122"/>
              <a:ea typeface="微软雅黑" pitchFamily="34" charset="-122"/>
            </a:endParaRPr>
          </a:p>
        </p:txBody>
      </p:sp>
      <p:sp>
        <p:nvSpPr>
          <p:cNvPr id="5" name="矩形 4"/>
          <p:cNvSpPr/>
          <p:nvPr/>
        </p:nvSpPr>
        <p:spPr>
          <a:xfrm>
            <a:off x="2188250" y="2104403"/>
            <a:ext cx="6955750" cy="461665"/>
          </a:xfrm>
          <a:prstGeom prst="rect">
            <a:avLst/>
          </a:prstGeom>
        </p:spPr>
        <p:txBody>
          <a:bodyPr wrap="none">
            <a:spAutoFit/>
          </a:bodyPr>
          <a:lstStyle/>
          <a:p>
            <a:r>
              <a:rPr lang="zh-CN" altLang="zh-CN" sz="2400" dirty="0">
                <a:solidFill>
                  <a:srgbClr val="FFFF00"/>
                </a:solidFill>
                <a:latin typeface="微软雅黑" pitchFamily="34" charset="-122"/>
                <a:ea typeface="微软雅黑" pitchFamily="34" charset="-122"/>
              </a:rPr>
              <a:t>在先秦时代，普遍认为五月是个毒月，五日是恶</a:t>
            </a:r>
            <a:r>
              <a:rPr lang="zh-CN" altLang="zh-CN" sz="2400" dirty="0" smtClean="0">
                <a:solidFill>
                  <a:srgbClr val="FFFF00"/>
                </a:solidFill>
                <a:latin typeface="微软雅黑" pitchFamily="34" charset="-122"/>
                <a:ea typeface="微软雅黑" pitchFamily="34" charset="-122"/>
              </a:rPr>
              <a:t>日</a:t>
            </a:r>
            <a:endParaRPr lang="zh-CN" altLang="en-US" sz="2400" dirty="0">
              <a:solidFill>
                <a:srgbClr val="FFFF00"/>
              </a:solidFill>
              <a:latin typeface="微软雅黑" pitchFamily="34" charset="-122"/>
              <a:ea typeface="微软雅黑" pitchFamily="34" charset="-122"/>
            </a:endParaRPr>
          </a:p>
        </p:txBody>
      </p:sp>
      <p:sp>
        <p:nvSpPr>
          <p:cNvPr id="6" name="矩形 5"/>
          <p:cNvSpPr/>
          <p:nvPr/>
        </p:nvSpPr>
        <p:spPr>
          <a:xfrm>
            <a:off x="971600" y="2875002"/>
            <a:ext cx="7919585" cy="461665"/>
          </a:xfrm>
          <a:prstGeom prst="rect">
            <a:avLst/>
          </a:prstGeom>
        </p:spPr>
        <p:txBody>
          <a:bodyPr wrap="square">
            <a:spAutoFit/>
          </a:bodyPr>
          <a:lstStyle/>
          <a:p>
            <a:r>
              <a:rPr lang="zh-CN" altLang="zh-CN" sz="2400" dirty="0">
                <a:solidFill>
                  <a:srgbClr val="FFFF00"/>
                </a:solidFill>
                <a:latin typeface="微软雅黑" pitchFamily="34" charset="-122"/>
                <a:ea typeface="微软雅黑" pitchFamily="34" charset="-122"/>
              </a:rPr>
              <a:t>东晋大将王镇恶五月初五生，其祖父便给他取名为</a:t>
            </a:r>
            <a:r>
              <a:rPr lang="zh-CN" altLang="zh-CN" sz="2400" dirty="0" smtClean="0">
                <a:solidFill>
                  <a:srgbClr val="FFFF00"/>
                </a:solidFill>
                <a:latin typeface="微软雅黑" pitchFamily="34" charset="-122"/>
                <a:ea typeface="微软雅黑" pitchFamily="34" charset="-122"/>
              </a:rPr>
              <a:t>“镇恶”</a:t>
            </a:r>
            <a:endParaRPr lang="zh-CN" altLang="en-US" sz="2400" dirty="0">
              <a:solidFill>
                <a:srgbClr val="FFFF00"/>
              </a:solidFill>
              <a:latin typeface="微软雅黑" pitchFamily="34" charset="-122"/>
              <a:ea typeface="微软雅黑" pitchFamily="34" charset="-122"/>
            </a:endParaRPr>
          </a:p>
        </p:txBody>
      </p:sp>
      <p:sp>
        <p:nvSpPr>
          <p:cNvPr id="8" name="矩形 7"/>
          <p:cNvSpPr/>
          <p:nvPr/>
        </p:nvSpPr>
        <p:spPr>
          <a:xfrm>
            <a:off x="3364115" y="3615407"/>
            <a:ext cx="5744389" cy="461665"/>
          </a:xfrm>
          <a:prstGeom prst="rect">
            <a:avLst/>
          </a:prstGeom>
        </p:spPr>
        <p:txBody>
          <a:bodyPr wrap="square">
            <a:spAutoFit/>
          </a:bodyPr>
          <a:lstStyle/>
          <a:p>
            <a:r>
              <a:rPr lang="zh-CN" altLang="zh-CN" sz="2400" dirty="0">
                <a:solidFill>
                  <a:srgbClr val="FFFF00"/>
                </a:solidFill>
                <a:latin typeface="微软雅黑" pitchFamily="34" charset="-122"/>
                <a:ea typeface="微软雅黑" pitchFamily="34" charset="-122"/>
              </a:rPr>
              <a:t>宋徽宗赵佶五月初五生，从小寄养在宫</a:t>
            </a:r>
            <a:r>
              <a:rPr lang="zh-CN" altLang="zh-CN" sz="2400" dirty="0" smtClean="0">
                <a:solidFill>
                  <a:srgbClr val="FFFF00"/>
                </a:solidFill>
                <a:latin typeface="微软雅黑" pitchFamily="34" charset="-122"/>
                <a:ea typeface="微软雅黑" pitchFamily="34" charset="-122"/>
              </a:rPr>
              <a:t>外</a:t>
            </a:r>
            <a:endParaRPr lang="zh-CN" altLang="en-US" sz="2400" dirty="0">
              <a:solidFill>
                <a:srgbClr val="FFFF00"/>
              </a:solidFill>
              <a:latin typeface="微软雅黑" pitchFamily="34" charset="-122"/>
              <a:ea typeface="微软雅黑" pitchFamily="34" charset="-122"/>
            </a:endParaRPr>
          </a:p>
        </p:txBody>
      </p:sp>
      <p:sp>
        <p:nvSpPr>
          <p:cNvPr id="9" name="矩形 8"/>
          <p:cNvSpPr/>
          <p:nvPr/>
        </p:nvSpPr>
        <p:spPr>
          <a:xfrm>
            <a:off x="3923928" y="4427820"/>
            <a:ext cx="5109091" cy="461665"/>
          </a:xfrm>
          <a:prstGeom prst="rect">
            <a:avLst/>
          </a:prstGeom>
        </p:spPr>
        <p:txBody>
          <a:bodyPr wrap="square">
            <a:spAutoFit/>
          </a:bodyPr>
          <a:lstStyle/>
          <a:p>
            <a:r>
              <a:rPr lang="zh-CN" altLang="zh-CN" sz="2400" dirty="0">
                <a:solidFill>
                  <a:srgbClr val="FFFF00"/>
                </a:solidFill>
                <a:latin typeface="微软雅黑" pitchFamily="34" charset="-122"/>
                <a:ea typeface="微软雅黑" pitchFamily="34" charset="-122"/>
              </a:rPr>
              <a:t>可见从先秦以后，此日均为不吉之日</a:t>
            </a:r>
            <a:endParaRPr lang="zh-CN" altLang="en-US" sz="2400" dirty="0">
              <a:solidFill>
                <a:srgbClr val="FFFF00"/>
              </a:solidFill>
              <a:latin typeface="微软雅黑" pitchFamily="34" charset="-122"/>
              <a:ea typeface="微软雅黑" pitchFamily="34" charset="-122"/>
            </a:endParaRPr>
          </a:p>
        </p:txBody>
      </p:sp>
      <p:sp>
        <p:nvSpPr>
          <p:cNvPr id="10" name="矩形 9"/>
          <p:cNvSpPr/>
          <p:nvPr/>
        </p:nvSpPr>
        <p:spPr>
          <a:xfrm>
            <a:off x="4283968" y="5097958"/>
            <a:ext cx="4464496" cy="1569660"/>
          </a:xfrm>
          <a:prstGeom prst="rect">
            <a:avLst/>
          </a:prstGeom>
        </p:spPr>
        <p:txBody>
          <a:bodyPr wrap="square">
            <a:spAutoFit/>
          </a:bodyPr>
          <a:lstStyle/>
          <a:p>
            <a:r>
              <a:rPr lang="zh-CN" altLang="zh-CN" sz="2400" dirty="0">
                <a:solidFill>
                  <a:srgbClr val="FFFF00"/>
                </a:solidFill>
                <a:latin typeface="微软雅黑" pitchFamily="34" charset="-122"/>
                <a:ea typeface="微软雅黑" pitchFamily="34" charset="-122"/>
              </a:rPr>
              <a:t>在此日插菖蒲、艾叶以驱鬼，薰苍术、白芷和喝雄黄酒以避疫，就是顺理成章的事。</a:t>
            </a:r>
          </a:p>
          <a:p>
            <a:endParaRPr lang="zh-CN" altLang="en-US" sz="2400" dirty="0">
              <a:solidFill>
                <a:srgbClr val="FFFF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046771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1000" fill="hold"/>
                                        <p:tgtEl>
                                          <p:spTgt spid="3074"/>
                                        </p:tgtEl>
                                        <p:attrNameLst>
                                          <p:attrName>ppt_x</p:attrName>
                                        </p:attrNameLst>
                                      </p:cBhvr>
                                      <p:tavLst>
                                        <p:tav tm="0">
                                          <p:val>
                                            <p:strVal val="0-#ppt_w/2"/>
                                          </p:val>
                                        </p:tav>
                                        <p:tav tm="100000">
                                          <p:val>
                                            <p:strVal val="#ppt_x"/>
                                          </p:val>
                                        </p:tav>
                                      </p:tavLst>
                                    </p:anim>
                                    <p:anim calcmode="lin" valueType="num">
                                      <p:cBhvr additive="base">
                                        <p:cTn id="12" dur="1000" fill="hold"/>
                                        <p:tgtEl>
                                          <p:spTgt spid="307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1000" fill="hold"/>
                                        <p:tgtEl>
                                          <p:spTgt spid="6"/>
                                        </p:tgtEl>
                                        <p:attrNameLst>
                                          <p:attrName>ppt_x</p:attrName>
                                        </p:attrNameLst>
                                      </p:cBhvr>
                                      <p:tavLst>
                                        <p:tav tm="0">
                                          <p:val>
                                            <p:strVal val="#ppt_x"/>
                                          </p:val>
                                        </p:tav>
                                        <p:tav tm="100000">
                                          <p:val>
                                            <p:strVal val="#ppt_x"/>
                                          </p:val>
                                        </p:tav>
                                      </p:tavLst>
                                    </p:anim>
                                    <p:anim calcmode="lin" valueType="num">
                                      <p:cBhvr additive="base">
                                        <p:cTn id="22" dur="1000" fill="hold"/>
                                        <p:tgtEl>
                                          <p:spTgt spid="6"/>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0" fill="hold"/>
                                        <p:tgtEl>
                                          <p:spTgt spid="8"/>
                                        </p:tgtEl>
                                        <p:attrNameLst>
                                          <p:attrName>ppt_x</p:attrName>
                                        </p:attrNameLst>
                                      </p:cBhvr>
                                      <p:tavLst>
                                        <p:tav tm="0">
                                          <p:val>
                                            <p:strVal val="#ppt_x"/>
                                          </p:val>
                                        </p:tav>
                                        <p:tav tm="100000">
                                          <p:val>
                                            <p:strVal val="#ppt_x"/>
                                          </p:val>
                                        </p:tav>
                                      </p:tavLst>
                                    </p:anim>
                                    <p:anim calcmode="lin" valueType="num">
                                      <p:cBhvr additive="base">
                                        <p:cTn id="27" dur="10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4"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0" fill="hold"/>
                                        <p:tgtEl>
                                          <p:spTgt spid="9"/>
                                        </p:tgtEl>
                                        <p:attrNameLst>
                                          <p:attrName>ppt_x</p:attrName>
                                        </p:attrNameLst>
                                      </p:cBhvr>
                                      <p:tavLst>
                                        <p:tav tm="0">
                                          <p:val>
                                            <p:strVal val="#ppt_x"/>
                                          </p:val>
                                        </p:tav>
                                        <p:tav tm="100000">
                                          <p:val>
                                            <p:strVal val="#ppt_x"/>
                                          </p:val>
                                        </p:tav>
                                      </p:tavLst>
                                    </p:anim>
                                    <p:anim calcmode="lin" valueType="num">
                                      <p:cBhvr additive="base">
                                        <p:cTn id="32" dur="100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5000"/>
                            </p:stCondLst>
                            <p:childTnLst>
                              <p:par>
                                <p:cTn id="34" presetID="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fill="hold"/>
                                        <p:tgtEl>
                                          <p:spTgt spid="10"/>
                                        </p:tgtEl>
                                        <p:attrNameLst>
                                          <p:attrName>ppt_x</p:attrName>
                                        </p:attrNameLst>
                                      </p:cBhvr>
                                      <p:tavLst>
                                        <p:tav tm="0">
                                          <p:val>
                                            <p:strVal val="#ppt_x"/>
                                          </p:val>
                                        </p:tav>
                                        <p:tav tm="100000">
                                          <p:val>
                                            <p:strVal val="#ppt_x"/>
                                          </p:val>
                                        </p:tav>
                                      </p:tavLst>
                                    </p:anim>
                                    <p:anim calcmode="lin" valueType="num">
                                      <p:cBhvr additive="base">
                                        <p:cTn id="37"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9" grpId="0"/>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00">
            <a:alpha val="35000"/>
          </a:srgbClr>
        </a:solidFill>
        <a:ln>
          <a:noFill/>
        </a:ln>
      </a:spPr>
      <a:bodyPr rtlCol="0" anchor="ctr"/>
      <a:lstStyle>
        <a:defPPr>
          <a:lnSpc>
            <a:spcPct val="150000"/>
          </a:lnSpc>
          <a:defRPr sz="2400" dirty="0">
            <a:solidFill>
              <a:schemeClr val="tx1"/>
            </a:solidFill>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5.xml><?xml version="1.0" encoding="utf-8"?>
<a:theme xmlns:a="http://schemas.openxmlformats.org/drawingml/2006/main" name="4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481</TotalTime>
  <Words>5465</Words>
  <Application>Microsoft Office PowerPoint</Application>
  <PresentationFormat>全屏显示(4:3)</PresentationFormat>
  <Paragraphs>144</Paragraphs>
  <Slides>32</Slides>
  <Notes>12</Notes>
  <HiddenSlides>0</HiddenSlides>
  <MMClips>0</MMClips>
  <ScaleCrop>false</ScaleCrop>
  <HeadingPairs>
    <vt:vector size="6" baseType="variant">
      <vt:variant>
        <vt:lpstr>已用的字体</vt:lpstr>
      </vt:variant>
      <vt:variant>
        <vt:i4>9</vt:i4>
      </vt:variant>
      <vt:variant>
        <vt:lpstr>主题</vt:lpstr>
      </vt:variant>
      <vt:variant>
        <vt:i4>8</vt:i4>
      </vt:variant>
      <vt:variant>
        <vt:lpstr>幻灯片标题</vt:lpstr>
      </vt:variant>
      <vt:variant>
        <vt:i4>32</vt:i4>
      </vt:variant>
    </vt:vector>
  </HeadingPairs>
  <TitlesOfParts>
    <vt:vector size="49" baseType="lpstr">
      <vt:lpstr>Arial</vt:lpstr>
      <vt:lpstr>宋体</vt:lpstr>
      <vt:lpstr>Calibri</vt:lpstr>
      <vt:lpstr>Adobe 黑体 Std R</vt:lpstr>
      <vt:lpstr>迷你简雪君</vt:lpstr>
      <vt:lpstr>华文仿宋</vt:lpstr>
      <vt:lpstr>微软雅黑</vt:lpstr>
      <vt:lpstr>Adobe 繁黑體 Std B</vt:lpstr>
      <vt:lpstr>Wingdings</vt:lpstr>
      <vt:lpstr>Office 主题</vt:lpstr>
      <vt:lpstr>1_Office 主题</vt:lpstr>
      <vt:lpstr>2_Office 主题</vt:lpstr>
      <vt:lpstr>3_Office 主题</vt:lpstr>
      <vt:lpstr>4_Office 主题</vt:lpstr>
      <vt:lpstr>5_Office 主题</vt:lpstr>
      <vt:lpstr>6_Office 主题</vt:lpstr>
      <vt:lpstr>7_Office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一城之风</dc:creator>
  <cp:lastModifiedBy>Administrator</cp:lastModifiedBy>
  <cp:revision>36</cp:revision>
  <dcterms:created xsi:type="dcterms:W3CDTF">2012-06-06T15:04:25Z</dcterms:created>
  <dcterms:modified xsi:type="dcterms:W3CDTF">2015-06-02T03:30:15Z</dcterms:modified>
</cp:coreProperties>
</file>