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62" r:id="rId2"/>
    <p:sldId id="395" r:id="rId3"/>
    <p:sldId id="363" r:id="rId4"/>
    <p:sldId id="366" r:id="rId5"/>
    <p:sldId id="389" r:id="rId6"/>
    <p:sldId id="390" r:id="rId7"/>
    <p:sldId id="386" r:id="rId8"/>
    <p:sldId id="387" r:id="rId9"/>
    <p:sldId id="372" r:id="rId10"/>
    <p:sldId id="391" r:id="rId11"/>
    <p:sldId id="385" r:id="rId12"/>
    <p:sldId id="394" r:id="rId13"/>
    <p:sldId id="375" r:id="rId14"/>
    <p:sldId id="277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202E"/>
    <a:srgbClr val="D4444F"/>
    <a:srgbClr val="FCD5B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深色样式 1 - 强调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>
        <p:scale>
          <a:sx n="66" d="100"/>
          <a:sy n="66" d="100"/>
        </p:scale>
        <p:origin x="-1284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344739"/>
            <a:ext cx="9144000" cy="798509"/>
          </a:xfrm>
        </p:spPr>
        <p:txBody>
          <a:bodyPr>
            <a:noAutofit/>
          </a:bodyPr>
          <a:lstStyle>
            <a:lvl1pPr>
              <a:defRPr sz="5000">
                <a:solidFill>
                  <a:srgbClr val="C0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143248"/>
            <a:ext cx="9144000" cy="571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2"/>
          </p:nvPr>
        </p:nvSpPr>
        <p:spPr>
          <a:xfrm>
            <a:off x="6072188" y="5072080"/>
            <a:ext cx="2571750" cy="71437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1B22C-3E43-428F-AD8B-092409BFC1D6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4"/>
          </p:nvPr>
        </p:nvSpPr>
        <p:spPr>
          <a:xfrm>
            <a:off x="3124200" y="6492875"/>
            <a:ext cx="1019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2" descr="banner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6503988"/>
            <a:ext cx="9137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 userDrawn="1"/>
        </p:nvSpPr>
        <p:spPr>
          <a:xfrm>
            <a:off x="2643188" y="428625"/>
            <a:ext cx="6072187" cy="395288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剪去单角的矩形 5"/>
          <p:cNvSpPr/>
          <p:nvPr userDrawn="1"/>
        </p:nvSpPr>
        <p:spPr>
          <a:xfrm flipH="1">
            <a:off x="428625" y="428625"/>
            <a:ext cx="2786063" cy="395288"/>
          </a:xfrm>
          <a:prstGeom prst="snip1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7" name="矩形 8"/>
          <p:cNvSpPr>
            <a:spLocks noChangeArrowheads="1"/>
          </p:cNvSpPr>
          <p:nvPr userDrawn="1"/>
        </p:nvSpPr>
        <p:spPr bwMode="auto">
          <a:xfrm>
            <a:off x="7715250" y="6215063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t>Page:</a:t>
            </a:r>
            <a:fld id="{14797586-8BA3-495E-888B-EE3F68E4AF6F}" type="slidenum">
              <a:rPr lang="zh-CN" altLang="en-US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pPr algn="r"/>
              <a:t>‹#›</a:t>
            </a:fld>
            <a:endParaRPr lang="zh-CN" altLang="en-US" sz="1200">
              <a:solidFill>
                <a:srgbClr val="BFBFBF"/>
              </a:solidFill>
              <a:latin typeface="Verdana" pitchFamily="34" charset="0"/>
              <a:ea typeface="微软雅黑" pitchFamily="34" charset="-122"/>
            </a:endParaRPr>
          </a:p>
        </p:txBody>
      </p:sp>
      <p:pic>
        <p:nvPicPr>
          <p:cNvPr id="8" name="图片 36" descr="guanggaoyu-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233363"/>
            <a:ext cx="1571625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346076"/>
            <a:ext cx="2786082" cy="582594"/>
          </a:xfrm>
        </p:spPr>
        <p:txBody>
          <a:bodyPr>
            <a:noAutofit/>
          </a:bodyPr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2" name="内容占位符 11"/>
          <p:cNvSpPr>
            <a:spLocks noGrp="1"/>
          </p:cNvSpPr>
          <p:nvPr>
            <p:ph sz="quarter" idx="12"/>
          </p:nvPr>
        </p:nvSpPr>
        <p:spPr>
          <a:xfrm>
            <a:off x="500063" y="1143000"/>
            <a:ext cx="8072437" cy="50006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3D64A-1D2A-4779-9845-8B8E32A5FB36}" type="datetimeFigureOut">
              <a:rPr lang="zh-CN" altLang="en-US"/>
              <a:pPr>
                <a:defRPr/>
              </a:pPr>
              <a:t>2013-5-15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5"/>
          <p:cNvSpPr>
            <a:spLocks noChangeArrowheads="1"/>
          </p:cNvSpPr>
          <p:nvPr userDrawn="1"/>
        </p:nvSpPr>
        <p:spPr bwMode="auto">
          <a:xfrm>
            <a:off x="7715250" y="6215063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t>Page:</a:t>
            </a:r>
            <a:fld id="{E2500AC9-1F74-4E7E-8AE0-9C920FF89554}" type="slidenum">
              <a:rPr lang="zh-CN" altLang="en-US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pPr algn="r"/>
              <a:t>‹#›</a:t>
            </a:fld>
            <a:endParaRPr lang="zh-CN" altLang="en-US" sz="1200">
              <a:solidFill>
                <a:srgbClr val="BFBFBF"/>
              </a:solidFill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067057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00B0F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56687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5C582-94D0-4F42-B1D9-0707622EF757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>
            <a:spLocks noChangeArrowheads="1"/>
          </p:cNvSpPr>
          <p:nvPr userDrawn="1"/>
        </p:nvSpPr>
        <p:spPr bwMode="auto">
          <a:xfrm>
            <a:off x="7715250" y="6215063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t>Page:</a:t>
            </a:r>
            <a:fld id="{89FD1BF4-04CA-409F-B850-234C3DC4C75B}" type="slidenum">
              <a:rPr lang="zh-CN" altLang="en-US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pPr algn="r"/>
              <a:t>‹#›</a:t>
            </a:fld>
            <a:endParaRPr lang="zh-CN" altLang="en-US" sz="1200">
              <a:solidFill>
                <a:srgbClr val="BFBFBF"/>
              </a:solidFill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285992"/>
            <a:ext cx="7772400" cy="719133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EAE69-C728-4097-8A1E-0948AACD656B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32" descr="banner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6503988"/>
            <a:ext cx="9137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>
          <a:xfrm>
            <a:off x="4643438" y="1428750"/>
            <a:ext cx="4000500" cy="395288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500063" y="1428750"/>
            <a:ext cx="4000500" cy="357188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0" name="剪去单角的矩形 9"/>
          <p:cNvSpPr/>
          <p:nvPr userDrawn="1"/>
        </p:nvSpPr>
        <p:spPr>
          <a:xfrm flipH="1">
            <a:off x="428625" y="476250"/>
            <a:ext cx="8286750" cy="395288"/>
          </a:xfrm>
          <a:prstGeom prst="snip1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1" name="矩形 9"/>
          <p:cNvSpPr>
            <a:spLocks noChangeArrowheads="1"/>
          </p:cNvSpPr>
          <p:nvPr userDrawn="1"/>
        </p:nvSpPr>
        <p:spPr bwMode="auto">
          <a:xfrm>
            <a:off x="7715250" y="6215063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t>Page:</a:t>
            </a:r>
            <a:fld id="{927D0E9B-19F1-40A1-9A07-8D438F1952D8}" type="slidenum">
              <a:rPr lang="zh-CN" altLang="en-US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pPr algn="r"/>
              <a:t>‹#›</a:t>
            </a:fld>
            <a:endParaRPr lang="zh-CN" altLang="en-US" sz="1200">
              <a:solidFill>
                <a:srgbClr val="BFBFBF"/>
              </a:solidFill>
              <a:latin typeface="Verdana" pitchFamily="34" charset="0"/>
              <a:ea typeface="微软雅黑" pitchFamily="34" charset="-122"/>
            </a:endParaRPr>
          </a:p>
        </p:txBody>
      </p:sp>
      <p:pic>
        <p:nvPicPr>
          <p:cNvPr id="12" name="图片 36" descr="guanggaoyu-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233363"/>
            <a:ext cx="1571625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3997354" cy="35719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25622"/>
            <a:ext cx="4040188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428736"/>
            <a:ext cx="4041775" cy="35719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25622"/>
            <a:ext cx="4041775" cy="39512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3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F051C-FB82-47E6-99B9-E28AC05BC9D2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14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32" descr="banner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6503988"/>
            <a:ext cx="9137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6"/>
          <p:cNvSpPr>
            <a:spLocks noChangeArrowheads="1"/>
          </p:cNvSpPr>
          <p:nvPr userDrawn="1"/>
        </p:nvSpPr>
        <p:spPr bwMode="auto">
          <a:xfrm>
            <a:off x="7715250" y="6215063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t>Page:</a:t>
            </a:r>
            <a:fld id="{0603104F-1A1D-4A81-93C3-EBA59D1654C0}" type="slidenum">
              <a:rPr lang="zh-CN" altLang="en-US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pPr algn="r"/>
              <a:t>‹#›</a:t>
            </a:fld>
            <a:endParaRPr lang="zh-CN" altLang="en-US" sz="1200">
              <a:solidFill>
                <a:srgbClr val="BFBFBF"/>
              </a:solidFill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52194-BF5A-4B05-B1E9-BA68213A0E30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32" descr="banner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6503988"/>
            <a:ext cx="91376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 userDrawn="1"/>
        </p:nvSpPr>
        <p:spPr>
          <a:xfrm>
            <a:off x="1785938" y="5214938"/>
            <a:ext cx="5500687" cy="976312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剪去单角的矩形 6"/>
          <p:cNvSpPr/>
          <p:nvPr userDrawn="1"/>
        </p:nvSpPr>
        <p:spPr>
          <a:xfrm flipH="1">
            <a:off x="1785938" y="4857750"/>
            <a:ext cx="5500687" cy="395288"/>
          </a:xfrm>
          <a:prstGeom prst="snip1Rect">
            <a:avLst/>
          </a:prstGeom>
          <a:solidFill>
            <a:srgbClr val="BE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矩形 8"/>
          <p:cNvSpPr>
            <a:spLocks noChangeArrowheads="1"/>
          </p:cNvSpPr>
          <p:nvPr userDrawn="1"/>
        </p:nvSpPr>
        <p:spPr bwMode="auto">
          <a:xfrm>
            <a:off x="7715250" y="6215063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t>Page:</a:t>
            </a:r>
            <a:fld id="{F93B4B7B-DCCA-4D59-9156-B01B4D5E9549}" type="slidenum">
              <a:rPr lang="zh-CN" altLang="en-US" sz="1200">
                <a:solidFill>
                  <a:srgbClr val="BFBFBF"/>
                </a:solidFill>
                <a:latin typeface="Verdana" pitchFamily="34" charset="0"/>
                <a:ea typeface="微软雅黑" pitchFamily="34" charset="-122"/>
              </a:rPr>
              <a:pPr algn="r"/>
              <a:t>‹#›</a:t>
            </a:fld>
            <a:endParaRPr lang="zh-CN" altLang="en-US" sz="1200">
              <a:solidFill>
                <a:srgbClr val="BFBFBF"/>
              </a:solidFill>
              <a:latin typeface="Verdana" pitchFamily="34" charset="0"/>
              <a:ea typeface="微软雅黑" pitchFamily="34" charset="-122"/>
            </a:endParaRPr>
          </a:p>
        </p:txBody>
      </p:sp>
      <p:pic>
        <p:nvPicPr>
          <p:cNvPr id="9" name="图片 36" descr="guanggaoyu-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233363"/>
            <a:ext cx="1571625" cy="19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57760"/>
            <a:ext cx="5486400" cy="357190"/>
          </a:xfrm>
        </p:spPr>
        <p:txBody>
          <a:bodyPr anchor="b">
            <a:normAutofit/>
          </a:bodyPr>
          <a:lstStyle>
            <a:lvl1pPr algn="l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00232" y="5367338"/>
            <a:ext cx="5072098" cy="7048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0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F0C3B-97CD-4A01-B2DF-8253EC36C48C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 descr="未标题-2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439863"/>
            <a:ext cx="159226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ADE26-91D9-4ACA-9C4B-E176EDAFDA02}" type="datetimeFigureOut">
              <a:rPr lang="zh-CN" altLang="en-US"/>
              <a:pPr>
                <a:defRPr/>
              </a:pPr>
              <a:t>2013-5-15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16383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SEM RPO </a:t>
            </a:r>
            <a:r>
              <a:rPr lang="zh-CN" altLang="en-US" smtClean="0"/>
              <a:t>功能及设计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64306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0AFCEE-2FDC-4A68-93DE-9FFCE4B44004}" type="datetimeFigureOut">
              <a:rPr lang="zh-CN" altLang="en-US"/>
              <a:pPr>
                <a:defRPr/>
              </a:pPr>
              <a:t>2013-5-15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0E6D23-0FC1-4681-B717-F965DDBFCC2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224" y="2428868"/>
            <a:ext cx="7772400" cy="719138"/>
          </a:xfrm>
        </p:spPr>
        <p:txBody>
          <a:bodyPr rtlCol="0">
            <a:normAutofit fontScale="900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品众</a:t>
            </a:r>
            <a:r>
              <a:rPr lang="zh-CN" altLang="en-US" sz="4800" dirty="0" smtClean="0"/>
              <a:t>技术</a:t>
            </a:r>
            <a:r>
              <a:rPr lang="zh-CN" altLang="en-US" dirty="0" smtClean="0"/>
              <a:t>强势推出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品众“精准大师”</a:t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3" name="标题 1"/>
          <p:cNvSpPr txBox="1">
            <a:spLocks/>
          </p:cNvSpPr>
          <p:nvPr/>
        </p:nvSpPr>
        <p:spPr bwMode="auto">
          <a:xfrm>
            <a:off x="714348" y="3714752"/>
            <a:ext cx="821537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5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000" b="1" cap="all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依托专利技术，融合服务经验，针对中小企业数字营销问题，提供全面系统解决方案</a:t>
            </a:r>
            <a: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zh-CN" altLang="en-US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3600" b="1" i="0" u="none" strike="noStrike" kern="1200" cap="all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0" y="1428736"/>
            <a:ext cx="91440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3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品众精准大师</a:t>
            </a:r>
            <a:r>
              <a:rPr kumimoji="0" lang="en-US" altLang="zh-CN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altLang="zh-CN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4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altLang="zh-CN" sz="4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4800" b="1" i="0" u="none" strike="noStrike" kern="1200" cap="all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357689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账户合理性分析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428596" y="785794"/>
            <a:ext cx="9144000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en-US" altLang="zh-CN" dirty="0" smtClean="0">
              <a:latin typeface="+mn-ea"/>
              <a:ea typeface="+mn-ea"/>
            </a:endParaRPr>
          </a:p>
          <a:p>
            <a:pPr>
              <a:lnSpc>
                <a:spcPct val="200000"/>
              </a:lnSpc>
            </a:pPr>
            <a:endParaRPr lang="en-US" altLang="zh-CN" dirty="0" smtClean="0">
              <a:latin typeface="+mn-ea"/>
              <a:ea typeface="+mn-ea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账户合理性分析</a:t>
            </a:r>
          </a:p>
          <a:p>
            <a:pPr lvl="0">
              <a:lnSpc>
                <a:spcPct val="25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根据动态平均数据，实时比较指标表现是否优异？</a:t>
            </a:r>
          </a:p>
          <a:p>
            <a:pPr>
              <a:lnSpc>
                <a:spcPct val="20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"/>
          <p:cNvGrpSpPr/>
          <p:nvPr/>
        </p:nvGrpSpPr>
        <p:grpSpPr>
          <a:xfrm>
            <a:off x="642910" y="3857628"/>
            <a:ext cx="7429552" cy="2262176"/>
            <a:chOff x="642910" y="3857628"/>
            <a:chExt cx="7429552" cy="2262176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3857628"/>
              <a:ext cx="2698059" cy="226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786050" y="4071942"/>
              <a:ext cx="5286412" cy="20002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b="1" dirty="0" smtClean="0"/>
                <a:t>关键指标，要看绝对值，更要看相对值</a:t>
              </a:r>
              <a:r>
                <a:rPr lang="zh-CN" altLang="en-US" sz="1400" dirty="0" smtClean="0"/>
                <a:t>！</a:t>
              </a:r>
            </a:p>
            <a:p>
              <a:pPr algn="just">
                <a:lnSpc>
                  <a:spcPct val="20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只有横向比较，看清历史数据，才能客观评估关键指标表现是否优异。配以精准大师各个功能，改善指标效能，效果立竿见影。</a:t>
              </a: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000240"/>
            <a:ext cx="2857520" cy="153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圆角矩形 8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账户合理性分析</a:t>
            </a:r>
            <a:r>
              <a:rPr lang="en-US" altLang="zh-CN" b="1" dirty="0" smtClean="0">
                <a:solidFill>
                  <a:schemeClr val="tx1"/>
                </a:solidFill>
              </a:rPr>
              <a:t>—</a:t>
            </a:r>
            <a:r>
              <a:rPr lang="zh-CN" altLang="en-US" b="1" dirty="0" smtClean="0">
                <a:solidFill>
                  <a:schemeClr val="tx1"/>
                </a:solidFill>
              </a:rPr>
              <a:t>实时洞察账户指标是否合理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572003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客户端</a:t>
            </a:r>
            <a:r>
              <a:rPr lang="en-US" altLang="zh-CN" dirty="0" smtClean="0"/>
              <a:t>+</a:t>
            </a:r>
            <a:r>
              <a:rPr lang="zh-CN" altLang="en-US" dirty="0" smtClean="0"/>
              <a:t>网页端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285720" y="1857364"/>
            <a:ext cx="91440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同时提供客户端和网页端两种操作平台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根据工作角色和使用环境，选择不同的操作平台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最大化帮助客户优化工作效能</a:t>
            </a:r>
            <a:endParaRPr lang="en-US" altLang="zh-CN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7"/>
          <p:cNvGrpSpPr/>
          <p:nvPr/>
        </p:nvGrpSpPr>
        <p:grpSpPr>
          <a:xfrm>
            <a:off x="428596" y="3857628"/>
            <a:ext cx="8215370" cy="2262176"/>
            <a:chOff x="642910" y="3857628"/>
            <a:chExt cx="7429552" cy="226217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3857628"/>
              <a:ext cx="2698059" cy="226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786050" y="4071942"/>
              <a:ext cx="5286412" cy="20002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 algn="just">
                <a:lnSpc>
                  <a:spcPct val="200000"/>
                </a:lnSpc>
              </a:pPr>
              <a:r>
                <a:rPr lang="zh-CN" altLang="en-US" sz="1400" b="1" dirty="0" smtClean="0"/>
                <a:t>根据不同的“工作角色”， 智能使用操作平台，达到工作效能最大化</a:t>
              </a:r>
              <a:endParaRPr lang="en-US" altLang="zh-CN" sz="1400" b="1" dirty="0" smtClean="0"/>
            </a:p>
            <a:p>
              <a:pPr>
                <a:lnSpc>
                  <a:spcPct val="20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管理人员：登录网页端，进行数据查看、分析、体检</a:t>
              </a:r>
              <a:br>
                <a:rPr lang="zh-CN" altLang="en-US" sz="1400" dirty="0" smtClean="0">
                  <a:solidFill>
                    <a:schemeClr val="tx1"/>
                  </a:solidFill>
                </a:rPr>
              </a:br>
              <a:r>
                <a:rPr lang="zh-CN" altLang="en-US" sz="1400" dirty="0" smtClean="0">
                  <a:solidFill>
                    <a:schemeClr val="tx1"/>
                  </a:solidFill>
                </a:rPr>
                <a:t>操作人员：使用客户端对物料进行扩充，管理，竞价及具体的操作工作</a:t>
              </a:r>
              <a:r>
                <a:rPr lang="zh-CN" altLang="en-US" sz="1400" dirty="0" smtClean="0"/>
                <a:t/>
              </a:r>
              <a:br>
                <a:rPr lang="zh-CN" altLang="en-US" sz="1400" dirty="0" smtClean="0"/>
              </a:br>
              <a:r>
                <a:rPr lang="zh-CN" altLang="en-US" sz="1400" dirty="0" smtClean="0"/>
                <a:t/>
              </a:r>
              <a:br>
                <a:rPr lang="zh-CN" altLang="en-US" sz="1400" dirty="0" smtClean="0"/>
              </a:br>
              <a:endParaRPr lang="zh-CN" altLang="en-US" sz="1400" dirty="0"/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客户端</a:t>
            </a:r>
            <a:r>
              <a:rPr lang="en-US" altLang="zh-CN" b="1" dirty="0" smtClean="0">
                <a:solidFill>
                  <a:schemeClr val="tx1"/>
                </a:solidFill>
              </a:rPr>
              <a:t>+</a:t>
            </a:r>
            <a:r>
              <a:rPr lang="zh-CN" altLang="en-US" b="1" dirty="0" smtClean="0">
                <a:solidFill>
                  <a:schemeClr val="tx1"/>
                </a:solidFill>
              </a:rPr>
              <a:t>网页端，两种平台满足不同工作角色需要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285992"/>
            <a:ext cx="47529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572003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技术支持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357158" y="2143116"/>
            <a:ext cx="400049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技术支持电话： </a:t>
            </a:r>
            <a:r>
              <a:rPr lang="en-US" altLang="zh-CN" dirty="0" smtClean="0">
                <a:latin typeface="+mn-ea"/>
                <a:ea typeface="+mn-ea"/>
              </a:rPr>
              <a:t>400 9988 200</a:t>
            </a:r>
          </a:p>
          <a:p>
            <a:pPr>
              <a:lnSpc>
                <a:spcPct val="500000"/>
              </a:lnSpc>
              <a:buFont typeface="Wingdings" pitchFamily="2" charset="2"/>
              <a:buChar char="ü"/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r>
              <a:rPr lang="zh-CN" altLang="en-US" dirty="0" smtClean="0">
                <a:latin typeface="+mn-ea"/>
                <a:ea typeface="+mn-ea"/>
              </a:rPr>
              <a:t>技术支持</a:t>
            </a:r>
            <a:r>
              <a:rPr lang="en-US" altLang="zh-CN" dirty="0" smtClean="0">
                <a:latin typeface="+mn-ea"/>
                <a:ea typeface="+mn-ea"/>
              </a:rPr>
              <a:t>QQ</a:t>
            </a:r>
            <a:r>
              <a:rPr lang="zh-CN" altLang="en-US" dirty="0" smtClean="0">
                <a:latin typeface="+mn-ea"/>
                <a:ea typeface="+mn-ea"/>
              </a:rPr>
              <a:t>：</a:t>
            </a:r>
            <a:r>
              <a:rPr lang="en-US" altLang="zh-CN" dirty="0" smtClean="0">
                <a:latin typeface="+mn-ea"/>
                <a:ea typeface="+mn-ea"/>
              </a:rPr>
              <a:t>  400 9988 200</a:t>
            </a:r>
            <a:endParaRPr lang="zh-CN" altLang="en-US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完善的技术支持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 rot="720436">
            <a:off x="5976024" y="1059967"/>
            <a:ext cx="2786082" cy="1428760"/>
          </a:xfrm>
          <a:prstGeom prst="wedgeEllipseCallout">
            <a:avLst>
              <a:gd name="adj1" fmla="val -70814"/>
              <a:gd name="adj2" fmla="val 2504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方正舒体" pitchFamily="2" charset="-122"/>
                <a:ea typeface="方正舒体" pitchFamily="2" charset="-122"/>
              </a:rPr>
              <a:t>技术支持很贴心哦！</a:t>
            </a:r>
            <a:endParaRPr lang="zh-CN" altLang="en-US" sz="2400" dirty="0"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786317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优势展现</a:t>
            </a:r>
            <a:endParaRPr lang="zh-CN" altLang="en-US" dirty="0" smtClean="0"/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gray">
          <a:xfrm rot="1218268">
            <a:off x="1299011" y="4744603"/>
            <a:ext cx="146712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1C1C1C"/>
                </a:solidFill>
                <a:latin typeface="+mn-ea"/>
                <a:ea typeface="+mn-ea"/>
              </a:rPr>
              <a:t>移动推广体系</a:t>
            </a:r>
            <a:endParaRPr lang="en-US" altLang="zh-CN" sz="1600" dirty="0">
              <a:solidFill>
                <a:srgbClr val="1C1C1C"/>
              </a:solidFill>
              <a:latin typeface="+mn-ea"/>
              <a:ea typeface="+mn-ea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gray">
          <a:xfrm rot="20617061">
            <a:off x="5870181" y="4739949"/>
            <a:ext cx="174618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1C1C1C"/>
                </a:solidFill>
                <a:latin typeface="+mn-ea"/>
                <a:ea typeface="+mn-ea"/>
              </a:rPr>
              <a:t>多种客户端</a:t>
            </a:r>
            <a:endParaRPr lang="en-US" altLang="zh-CN" sz="1600" dirty="0">
              <a:solidFill>
                <a:srgbClr val="1C1C1C"/>
              </a:solidFill>
              <a:latin typeface="+mn-ea"/>
              <a:ea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5786" y="1357298"/>
            <a:ext cx="7505700" cy="4616457"/>
            <a:chOff x="785786" y="1142984"/>
            <a:chExt cx="7505700" cy="4616457"/>
          </a:xfrm>
        </p:grpSpPr>
        <p:grpSp>
          <p:nvGrpSpPr>
            <p:cNvPr id="4" name="组合 3"/>
            <p:cNvGrpSpPr/>
            <p:nvPr/>
          </p:nvGrpSpPr>
          <p:grpSpPr>
            <a:xfrm>
              <a:off x="785786" y="1285860"/>
              <a:ext cx="7505700" cy="4473581"/>
              <a:chOff x="1042989" y="1851019"/>
              <a:chExt cx="7505700" cy="4473581"/>
            </a:xfrm>
          </p:grpSpPr>
          <p:pic>
            <p:nvPicPr>
              <p:cNvPr id="5" name="Picture 20" descr="circuler_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gray">
              <a:xfrm>
                <a:off x="3608388" y="4479925"/>
                <a:ext cx="1863725" cy="1844675"/>
              </a:xfrm>
              <a:prstGeom prst="rect">
                <a:avLst/>
              </a:prstGeom>
              <a:noFill/>
            </p:spPr>
          </p:pic>
          <p:grpSp>
            <p:nvGrpSpPr>
              <p:cNvPr id="6" name="组合 23"/>
              <p:cNvGrpSpPr/>
              <p:nvPr/>
            </p:nvGrpSpPr>
            <p:grpSpPr>
              <a:xfrm>
                <a:off x="1042989" y="1851019"/>
                <a:ext cx="7505700" cy="4279917"/>
                <a:chOff x="1042989" y="1851019"/>
                <a:chExt cx="7505700" cy="4279917"/>
              </a:xfrm>
            </p:grpSpPr>
            <p:sp>
              <p:nvSpPr>
                <p:cNvPr id="7" name="Freeform 3"/>
                <p:cNvSpPr>
                  <a:spLocks/>
                </p:cNvSpPr>
                <p:nvPr/>
              </p:nvSpPr>
              <p:spPr bwMode="gray">
                <a:xfrm>
                  <a:off x="1042989" y="2636837"/>
                  <a:ext cx="7505700" cy="2676525"/>
                </a:xfrm>
                <a:custGeom>
                  <a:avLst/>
                  <a:gdLst/>
                  <a:ahLst/>
                  <a:cxnLst>
                    <a:cxn ang="0">
                      <a:pos x="1422" y="3"/>
                    </a:cxn>
                    <a:cxn ang="0">
                      <a:pos x="192" y="705"/>
                    </a:cxn>
                    <a:cxn ang="0">
                      <a:pos x="1096" y="1292"/>
                    </a:cxn>
                    <a:cxn ang="0">
                      <a:pos x="2388" y="1428"/>
                    </a:cxn>
                    <a:cxn ang="0">
                      <a:pos x="3672" y="1275"/>
                    </a:cxn>
                    <a:cxn ang="0">
                      <a:pos x="4524" y="705"/>
                    </a:cxn>
                    <a:cxn ang="0">
                      <a:pos x="3294" y="27"/>
                    </a:cxn>
                    <a:cxn ang="0">
                      <a:pos x="4704" y="717"/>
                    </a:cxn>
                    <a:cxn ang="0">
                      <a:pos x="3798" y="1488"/>
                    </a:cxn>
                    <a:cxn ang="0">
                      <a:pos x="2412" y="1683"/>
                    </a:cxn>
                    <a:cxn ang="0">
                      <a:pos x="972" y="1506"/>
                    </a:cxn>
                    <a:cxn ang="0">
                      <a:pos x="24" y="723"/>
                    </a:cxn>
                    <a:cxn ang="0">
                      <a:pos x="1422" y="3"/>
                    </a:cxn>
                  </a:cxnLst>
                  <a:rect l="0" t="0" r="r" b="b"/>
                  <a:pathLst>
                    <a:path w="4728" h="1686">
                      <a:moveTo>
                        <a:pt x="1422" y="3"/>
                      </a:moveTo>
                      <a:cubicBezTo>
                        <a:pt x="1450" y="0"/>
                        <a:pt x="252" y="159"/>
                        <a:pt x="192" y="705"/>
                      </a:cubicBezTo>
                      <a:cubicBezTo>
                        <a:pt x="222" y="1041"/>
                        <a:pt x="828" y="1203"/>
                        <a:pt x="1096" y="1292"/>
                      </a:cubicBezTo>
                      <a:cubicBezTo>
                        <a:pt x="1364" y="1381"/>
                        <a:pt x="1955" y="1428"/>
                        <a:pt x="2388" y="1428"/>
                      </a:cubicBezTo>
                      <a:cubicBezTo>
                        <a:pt x="2821" y="1428"/>
                        <a:pt x="3307" y="1379"/>
                        <a:pt x="3672" y="1275"/>
                      </a:cubicBezTo>
                      <a:cubicBezTo>
                        <a:pt x="4037" y="1171"/>
                        <a:pt x="4506" y="987"/>
                        <a:pt x="4524" y="705"/>
                      </a:cubicBezTo>
                      <a:cubicBezTo>
                        <a:pt x="4518" y="207"/>
                        <a:pt x="3269" y="50"/>
                        <a:pt x="3294" y="27"/>
                      </a:cubicBezTo>
                      <a:cubicBezTo>
                        <a:pt x="3324" y="29"/>
                        <a:pt x="4674" y="201"/>
                        <a:pt x="4704" y="717"/>
                      </a:cubicBezTo>
                      <a:cubicBezTo>
                        <a:pt x="4728" y="1077"/>
                        <a:pt x="4236" y="1365"/>
                        <a:pt x="3798" y="1488"/>
                      </a:cubicBezTo>
                      <a:cubicBezTo>
                        <a:pt x="3360" y="1611"/>
                        <a:pt x="2883" y="1680"/>
                        <a:pt x="2412" y="1683"/>
                      </a:cubicBezTo>
                      <a:cubicBezTo>
                        <a:pt x="1941" y="1686"/>
                        <a:pt x="1374" y="1644"/>
                        <a:pt x="972" y="1506"/>
                      </a:cubicBezTo>
                      <a:cubicBezTo>
                        <a:pt x="570" y="1368"/>
                        <a:pt x="0" y="1173"/>
                        <a:pt x="24" y="723"/>
                      </a:cubicBezTo>
                      <a:cubicBezTo>
                        <a:pt x="42" y="117"/>
                        <a:pt x="1394" y="6"/>
                        <a:pt x="1422" y="3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>
                  <a:flatTx/>
                </a:bodyPr>
                <a:lstStyle/>
                <a:p>
                  <a:endParaRPr lang="zh-CN" altLang="en-US"/>
                </a:p>
              </p:txBody>
            </p:sp>
            <p:grpSp>
              <p:nvGrpSpPr>
                <p:cNvPr id="8" name="Group 4"/>
                <p:cNvGrpSpPr>
                  <a:grpSpLocks/>
                </p:cNvGrpSpPr>
                <p:nvPr/>
              </p:nvGrpSpPr>
              <p:grpSpPr bwMode="auto">
                <a:xfrm>
                  <a:off x="2865438" y="2700342"/>
                  <a:ext cx="3606800" cy="760414"/>
                  <a:chOff x="1383" y="1452"/>
                  <a:chExt cx="2826" cy="596"/>
                </a:xfrm>
              </p:grpSpPr>
              <p:sp>
                <p:nvSpPr>
                  <p:cNvPr id="21" name="Oval 5"/>
                  <p:cNvSpPr>
                    <a:spLocks noChangeArrowheads="1"/>
                  </p:cNvSpPr>
                  <p:nvPr/>
                </p:nvSpPr>
                <p:spPr bwMode="ltGray">
                  <a:xfrm>
                    <a:off x="1383" y="1464"/>
                    <a:ext cx="2824" cy="58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6699">
                          <a:gamma/>
                          <a:shade val="55686"/>
                          <a:invGamma/>
                        </a:srgbClr>
                      </a:gs>
                      <a:gs pos="50000">
                        <a:srgbClr val="006699"/>
                      </a:gs>
                      <a:gs pos="100000">
                        <a:srgbClr val="006699">
                          <a:gamma/>
                          <a:shade val="55686"/>
                          <a:invGamma/>
                        </a:srgbClr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" name="Oval 6"/>
                  <p:cNvSpPr>
                    <a:spLocks noChangeArrowheads="1"/>
                  </p:cNvSpPr>
                  <p:nvPr/>
                </p:nvSpPr>
                <p:spPr bwMode="ltGray">
                  <a:xfrm>
                    <a:off x="1383" y="1455"/>
                    <a:ext cx="2826" cy="5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006699"/>
                      </a:gs>
                      <a:gs pos="100000">
                        <a:srgbClr val="006699">
                          <a:gamma/>
                          <a:tint val="33725"/>
                          <a:invGamma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" name="Oval 7"/>
                  <p:cNvSpPr>
                    <a:spLocks noChangeArrowheads="1"/>
                  </p:cNvSpPr>
                  <p:nvPr/>
                </p:nvSpPr>
                <p:spPr bwMode="ltGray">
                  <a:xfrm>
                    <a:off x="1385" y="1452"/>
                    <a:ext cx="2808" cy="544"/>
                  </a:xfrm>
                  <a:prstGeom prst="ellipse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" name="AutoShape 9"/>
                <p:cNvSpPr>
                  <a:spLocks noChangeArrowheads="1"/>
                </p:cNvSpPr>
                <p:nvPr/>
              </p:nvSpPr>
              <p:spPr bwMode="ltGray">
                <a:xfrm>
                  <a:off x="3114691" y="2428868"/>
                  <a:ext cx="1739900" cy="598488"/>
                </a:xfrm>
                <a:prstGeom prst="cube">
                  <a:avLst>
                    <a:gd name="adj" fmla="val 24338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2" name="AutoShape 11"/>
                <p:cNvSpPr>
                  <a:spLocks noChangeArrowheads="1"/>
                </p:cNvSpPr>
                <p:nvPr/>
              </p:nvSpPr>
              <p:spPr bwMode="ltGray">
                <a:xfrm>
                  <a:off x="3186129" y="1851019"/>
                  <a:ext cx="2043112" cy="576262"/>
                </a:xfrm>
                <a:prstGeom prst="cube">
                  <a:avLst>
                    <a:gd name="adj" fmla="val 24338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" name="AutoShape 13"/>
                <p:cNvSpPr>
                  <a:spLocks noChangeArrowheads="1"/>
                </p:cNvSpPr>
                <p:nvPr/>
              </p:nvSpPr>
              <p:spPr bwMode="ltGray">
                <a:xfrm>
                  <a:off x="4862513" y="2279647"/>
                  <a:ext cx="1689100" cy="598487"/>
                </a:xfrm>
                <a:prstGeom prst="cube">
                  <a:avLst>
                    <a:gd name="adj" fmla="val 24338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" name="Rectangle 14"/>
                <p:cNvSpPr>
                  <a:spLocks noChangeArrowheads="1"/>
                </p:cNvSpPr>
                <p:nvPr/>
              </p:nvSpPr>
              <p:spPr bwMode="gray">
                <a:xfrm>
                  <a:off x="3313129" y="2633656"/>
                  <a:ext cx="1273175" cy="336550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zh-CN" sz="16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SEO</a:t>
                  </a:r>
                  <a:r>
                    <a:rPr lang="zh-CN" altLang="en-US" sz="16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工具</a:t>
                  </a:r>
                  <a:endParaRPr lang="en-US" altLang="zh-CN" sz="1600" b="1" dirty="0">
                    <a:solidFill>
                      <a:srgbClr val="1C1C1C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6" name="Rectangle 15"/>
                <p:cNvSpPr>
                  <a:spLocks noChangeArrowheads="1"/>
                </p:cNvSpPr>
                <p:nvPr/>
              </p:nvSpPr>
              <p:spPr bwMode="gray">
                <a:xfrm>
                  <a:off x="4984750" y="2479672"/>
                  <a:ext cx="1492269" cy="33855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sz="1600" b="1" dirty="0" smtClean="0">
                      <a:solidFill>
                        <a:srgbClr val="1C1C1C"/>
                      </a:solidFill>
                      <a:latin typeface="+mn-ea"/>
                      <a:ea typeface="+mn-ea"/>
                    </a:rPr>
                    <a:t>访客行为分析</a:t>
                  </a:r>
                  <a:endParaRPr lang="en-US" altLang="zh-CN" sz="1600" b="1" dirty="0">
                    <a:solidFill>
                      <a:srgbClr val="1C1C1C"/>
                    </a:solidFill>
                    <a:latin typeface="+mn-ea"/>
                    <a:ea typeface="+mn-ea"/>
                  </a:endParaRPr>
                </a:p>
              </p:txBody>
            </p:sp>
            <p:sp>
              <p:nvSpPr>
                <p:cNvPr id="17" name="Rectangle 16"/>
                <p:cNvSpPr>
                  <a:spLocks noChangeArrowheads="1"/>
                </p:cNvSpPr>
                <p:nvPr/>
              </p:nvSpPr>
              <p:spPr bwMode="gray">
                <a:xfrm>
                  <a:off x="3329005" y="1993895"/>
                  <a:ext cx="1531950" cy="33855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zh-CN" sz="16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CPS</a:t>
                  </a:r>
                  <a:r>
                    <a:rPr lang="zh-CN" altLang="en-US" sz="16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联盟管理</a:t>
                  </a:r>
                  <a:endParaRPr lang="en-US" altLang="zh-CN" sz="1600" b="1" dirty="0">
                    <a:solidFill>
                      <a:srgbClr val="1C1C1C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8" name="Rectangle 19"/>
                <p:cNvSpPr>
                  <a:spLocks noChangeArrowheads="1"/>
                </p:cNvSpPr>
                <p:nvPr/>
              </p:nvSpPr>
              <p:spPr bwMode="auto">
                <a:xfrm>
                  <a:off x="2614625" y="3708407"/>
                  <a:ext cx="4332287" cy="98488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buFont typeface="Wingdings" pitchFamily="2" charset="2"/>
                    <a:buNone/>
                  </a:pPr>
                  <a:r>
                    <a:rPr lang="en-US" altLang="zh-CN" sz="1400" b="1" dirty="0">
                      <a:solidFill>
                        <a:srgbClr val="1C1C1C"/>
                      </a:solidFill>
                    </a:rPr>
                    <a:t> </a:t>
                  </a:r>
                  <a:r>
                    <a:rPr lang="zh-CN" altLang="en-US" sz="2000" b="1" dirty="0" smtClean="0">
                      <a:solidFill>
                        <a:srgbClr val="1C1C1C"/>
                      </a:solidFill>
                      <a:latin typeface="+mn-ea"/>
                      <a:ea typeface="+mn-ea"/>
                    </a:rPr>
                    <a:t>品众精准大师，持续升级</a:t>
                  </a:r>
                  <a:r>
                    <a:rPr lang="en-US" altLang="zh-CN" sz="2000" b="1" dirty="0" smtClean="0">
                      <a:solidFill>
                        <a:srgbClr val="1C1C1C"/>
                      </a:solidFill>
                      <a:latin typeface="+mn-ea"/>
                      <a:ea typeface="+mn-ea"/>
                    </a:rPr>
                    <a:t>…</a:t>
                  </a:r>
                </a:p>
                <a:p>
                  <a:pPr algn="ctr" eaLnBrk="0" hangingPunct="0">
                    <a:buFont typeface="Wingdings" pitchFamily="2" charset="2"/>
                    <a:buNone/>
                  </a:pPr>
                  <a:r>
                    <a:rPr lang="en-US" altLang="zh-CN" sz="1600" b="1" dirty="0" smtClean="0">
                      <a:solidFill>
                        <a:srgbClr val="1C1C1C"/>
                      </a:solidFill>
                      <a:latin typeface="+mn-ea"/>
                      <a:ea typeface="+mn-ea"/>
                    </a:rPr>
                    <a:t>To Be Continued</a:t>
                  </a:r>
                </a:p>
                <a:p>
                  <a:pPr algn="ctr" eaLnBrk="0" hangingPunct="0">
                    <a:buFont typeface="Wingdings" pitchFamily="2" charset="2"/>
                    <a:buNone/>
                  </a:pPr>
                  <a:endParaRPr lang="en-US" altLang="zh-CN" sz="2000" dirty="0">
                    <a:solidFill>
                      <a:srgbClr val="1C1C1C"/>
                    </a:solidFill>
                    <a:latin typeface="+mn-ea"/>
                    <a:ea typeface="+mn-ea"/>
                  </a:endParaRPr>
                </a:p>
              </p:txBody>
            </p:sp>
            <p:sp>
              <p:nvSpPr>
                <p:cNvPr id="19" name="Oval 21"/>
                <p:cNvSpPr>
                  <a:spLocks noChangeArrowheads="1"/>
                </p:cNvSpPr>
                <p:nvPr/>
              </p:nvSpPr>
              <p:spPr bwMode="blackWhite">
                <a:xfrm>
                  <a:off x="3686196" y="4494225"/>
                  <a:ext cx="1785950" cy="163671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00">
                        <a:alpha val="85001"/>
                      </a:srgbClr>
                    </a:gs>
                    <a:gs pos="100000">
                      <a:srgbClr val="FFFFFF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76200" algn="ctr">
                  <a:solidFill>
                    <a:srgbClr val="FFFFFF">
                      <a:alpha val="60001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0" name="Text Box 22"/>
                <p:cNvSpPr txBox="1">
                  <a:spLocks noChangeArrowheads="1"/>
                </p:cNvSpPr>
                <p:nvPr/>
              </p:nvSpPr>
              <p:spPr bwMode="gray">
                <a:xfrm>
                  <a:off x="3543319" y="4851415"/>
                  <a:ext cx="2071702" cy="73866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 eaLnBrk="0" hangingPunct="0"/>
                  <a:r>
                    <a:rPr lang="zh-CN" altLang="en-US" sz="14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不断提供实效工具</a:t>
                  </a:r>
                  <a:endParaRPr lang="en-US" altLang="zh-CN" sz="1400" b="1" dirty="0" smtClean="0">
                    <a:solidFill>
                      <a:srgbClr val="1C1C1C"/>
                    </a:solidFill>
                    <a:latin typeface="+mj-ea"/>
                    <a:ea typeface="+mj-ea"/>
                  </a:endParaRPr>
                </a:p>
                <a:p>
                  <a:pPr algn="ctr" eaLnBrk="0" hangingPunct="0"/>
                  <a:r>
                    <a:rPr lang="zh-CN" altLang="en-US" sz="14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充实方案平台</a:t>
                  </a:r>
                  <a:endParaRPr lang="en-US" altLang="zh-CN" sz="1400" b="1" dirty="0" smtClean="0">
                    <a:solidFill>
                      <a:srgbClr val="1C1C1C"/>
                    </a:solidFill>
                    <a:latin typeface="+mj-ea"/>
                    <a:ea typeface="+mj-ea"/>
                  </a:endParaRPr>
                </a:p>
                <a:p>
                  <a:pPr algn="ctr" eaLnBrk="0" hangingPunct="0"/>
                  <a:r>
                    <a:rPr lang="zh-CN" altLang="en-US" sz="1400" b="1" dirty="0" smtClean="0">
                      <a:solidFill>
                        <a:srgbClr val="1C1C1C"/>
                      </a:solidFill>
                      <a:latin typeface="+mj-ea"/>
                      <a:ea typeface="+mj-ea"/>
                    </a:rPr>
                    <a:t>数字营销其实很简单</a:t>
                  </a:r>
                  <a:endParaRPr lang="en-US" altLang="zh-CN" sz="1400" b="1" dirty="0" smtClean="0">
                    <a:solidFill>
                      <a:srgbClr val="1C1C1C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29" name="AutoShape 11"/>
            <p:cNvSpPr>
              <a:spLocks noChangeArrowheads="1"/>
            </p:cNvSpPr>
            <p:nvPr/>
          </p:nvSpPr>
          <p:spPr bwMode="ltGray">
            <a:xfrm>
              <a:off x="4929190" y="1142984"/>
              <a:ext cx="2043112" cy="576262"/>
            </a:xfrm>
            <a:prstGeom prst="cube">
              <a:avLst>
                <a:gd name="adj" fmla="val 24338"/>
              </a:avLst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0" name="Rectangle 16"/>
          <p:cNvSpPr>
            <a:spLocks noChangeArrowheads="1"/>
          </p:cNvSpPr>
          <p:nvPr/>
        </p:nvSpPr>
        <p:spPr bwMode="gray">
          <a:xfrm>
            <a:off x="5143504" y="1571612"/>
            <a:ext cx="153195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1C1C1C"/>
                </a:solidFill>
                <a:latin typeface="+mj-ea"/>
                <a:ea typeface="+mj-ea"/>
              </a:rPr>
              <a:t>淘宝直通车</a:t>
            </a:r>
            <a:endParaRPr lang="en-US" altLang="zh-CN" sz="1600" b="1" dirty="0">
              <a:solidFill>
                <a:srgbClr val="1C1C1C"/>
              </a:solidFill>
              <a:latin typeface="+mj-ea"/>
              <a:ea typeface="+mj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72066" y="2500306"/>
            <a:ext cx="928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1C1C1C"/>
                </a:solidFill>
                <a:latin typeface="+mn-ea"/>
              </a:rPr>
              <a:t>…</a:t>
            </a:r>
            <a:endParaRPr lang="zh-CN" altLang="en-US" sz="2800" dirty="0"/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ltGray">
          <a:xfrm>
            <a:off x="3286116" y="2643182"/>
            <a:ext cx="1689100" cy="598487"/>
          </a:xfrm>
          <a:prstGeom prst="cube">
            <a:avLst>
              <a:gd name="adj" fmla="val 24338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sz="1600" b="1" dirty="0" smtClean="0"/>
              <a:t>流量监控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6572267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品众精准大师，源于品众服务</a:t>
            </a:r>
            <a:r>
              <a:rPr lang="en-US" dirty="0" smtClean="0"/>
              <a:t>   </a:t>
            </a:r>
            <a:r>
              <a:rPr lang="zh-CN" altLang="en-US" dirty="0" smtClean="0"/>
              <a:t>源自品众技术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805838"/>
            <a:ext cx="878684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  <a:ea typeface="+mn-ea"/>
                <a:cs typeface="Times New Roman" pitchFamily="18" charset="0"/>
              </a:rPr>
              <a:t>概念说明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Times New Roman" pitchFamily="18" charset="0"/>
              </a:rPr>
              <a:t>品众精准大师是由北京品众互动网络营销技术有限公司推出的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一款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SEM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智能提升工具。主要功能有云端竞价、竞争监控、帐户体检、帐户分析、报告报表以及多种登陆方式。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  <a:ea typeface="+mn-ea"/>
                <a:cs typeface="宋体" pitchFamily="2" charset="-122"/>
              </a:rPr>
              <a:t>功能介绍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云端竞价：设定需要竞价的关键词，可自动在云端服务器中运行工作，无需专人值守。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竞争监控：通过域名、关键词、竞争对手等多角度、全方位，对竞争对手进行剖析。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帐户体检：根据账户多维度进行体检，条理清晰的体检结果，可以洞悉和掌控帐户的问题。</a:t>
            </a:r>
            <a:b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</a:b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帐户分析：对帐户进行不同时间同个时段的数据对比，多种分析模式和强大的多维度分析可以清晰展现帐户数据的变化。</a:t>
            </a:r>
            <a:b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</a:b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报告报表：随时随地分析自己的帐户数据，对竞价过程、体检结果进行完美记录和分析。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客户端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+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网页端：根据工作角色和使用环境，选择不同的操作平台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,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最大化帮助客户优化工作效能。</a:t>
            </a:r>
            <a:b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</a:b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监控：不受平台约束，随时了解帐户数据。客户端专注管理，完全掌控帐户数据，包含网页端所有功能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  <a:ea typeface="+mn-ea"/>
                <a:cs typeface="Times New Roman" pitchFamily="18" charset="0"/>
              </a:rPr>
              <a:t>产品优势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Times New Roman" pitchFamily="18" charset="0"/>
              </a:rPr>
              <a:t>效率高、成本低、精准出价、无须</a:t>
            </a:r>
            <a:r>
              <a:rPr lang="zh-CN" altLang="en-US" sz="1400" dirty="0" smtClean="0">
                <a:latin typeface="+mn-ea"/>
                <a:ea typeface="+mn-ea"/>
                <a:cs typeface="Times New Roman" pitchFamily="18" charset="0"/>
              </a:rPr>
              <a:t>值守；可以</a:t>
            </a:r>
            <a:r>
              <a:rPr lang="zh-CN" altLang="en-US" sz="1400" dirty="0" smtClean="0">
                <a:latin typeface="+mn-ea"/>
                <a:ea typeface="+mn-ea"/>
                <a:cs typeface="Times New Roman" pitchFamily="18" charset="0"/>
              </a:rPr>
              <a:t>在多台电脑，同时运行品众精准大师，登录后可同时操作竞价。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zh-CN" altLang="en-US" sz="1400" b="1" dirty="0" smtClean="0">
                <a:latin typeface="+mn-ea"/>
                <a:ea typeface="+mn-ea"/>
                <a:cs typeface="宋体" pitchFamily="2" charset="-122"/>
              </a:rPr>
              <a:t>安装环境</a:t>
            </a:r>
            <a:endParaRPr lang="zh-CN" altLang="en-US" sz="1400" dirty="0" smtClean="0">
              <a:latin typeface="+mn-ea"/>
              <a:ea typeface="+mn-ea"/>
            </a:endParaRPr>
          </a:p>
          <a:p>
            <a:pPr lvl="0" eaLnBrk="0" hangingPunct="0">
              <a:lnSpc>
                <a:spcPct val="150000"/>
              </a:lnSpc>
            </a:pP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OS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：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windows2003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、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vista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、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win7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、</a:t>
            </a:r>
            <a:r>
              <a:rPr lang="en-US" altLang="zh-CN" sz="1400" dirty="0" err="1" smtClean="0">
                <a:latin typeface="+mn-ea"/>
                <a:ea typeface="+mn-ea"/>
                <a:cs typeface="宋体" pitchFamily="2" charset="-122"/>
              </a:rPr>
              <a:t>xp</a:t>
            </a:r>
            <a:endParaRPr lang="en-US" altLang="zh-CN" sz="1400" dirty="0" smtClean="0">
              <a:latin typeface="+mn-ea"/>
              <a:ea typeface="+mn-ea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浏览器：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IE9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及以上、谷歌浏览器、火狐高速浏览器、</a:t>
            </a:r>
            <a:r>
              <a:rPr lang="en-US" altLang="zh-CN" sz="1400" dirty="0" smtClean="0">
                <a:latin typeface="+mn-ea"/>
                <a:ea typeface="+mn-ea"/>
                <a:cs typeface="宋体" pitchFamily="2" charset="-122"/>
              </a:rPr>
              <a:t>360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极速</a:t>
            </a:r>
            <a:r>
              <a:rPr lang="zh-CN" altLang="en-US" sz="1400" dirty="0" smtClean="0">
                <a:latin typeface="+mn-ea"/>
                <a:ea typeface="+mn-ea"/>
                <a:cs typeface="宋体" pitchFamily="2" charset="-122"/>
              </a:rPr>
              <a:t>浏览器     </a:t>
            </a:r>
            <a:r>
              <a:rPr lang="zh-CN" altLang="en-US" sz="1400" dirty="0" smtClean="0">
                <a:latin typeface="+mn-ea"/>
                <a:cs typeface="宋体" pitchFamily="2" charset="-122"/>
              </a:rPr>
              <a:t>组件</a:t>
            </a:r>
            <a:r>
              <a:rPr lang="zh-CN" altLang="en-US" sz="1400" dirty="0" smtClean="0">
                <a:latin typeface="+mn-ea"/>
                <a:cs typeface="宋体" pitchFamily="2" charset="-122"/>
              </a:rPr>
              <a:t>：</a:t>
            </a:r>
            <a:r>
              <a:rPr lang="en-US" altLang="zh-CN" sz="1400" dirty="0" err="1" smtClean="0">
                <a:latin typeface="+mn-ea"/>
                <a:cs typeface="宋体" pitchFamily="2" charset="-122"/>
              </a:rPr>
              <a:t>.net</a:t>
            </a:r>
            <a:r>
              <a:rPr lang="en-US" altLang="zh-CN" sz="1400" dirty="0" smtClean="0">
                <a:latin typeface="+mn-ea"/>
                <a:cs typeface="宋体" pitchFamily="2" charset="-122"/>
              </a:rPr>
              <a:t> framwork3.5</a:t>
            </a:r>
            <a:endParaRPr lang="en-US" altLang="zh-CN" sz="1400" dirty="0" smtClean="0">
              <a:latin typeface="+mn-ea"/>
            </a:endParaRPr>
          </a:p>
          <a:p>
            <a:pPr lvl="0" eaLnBrk="0" hangingPunct="0">
              <a:lnSpc>
                <a:spcPct val="150000"/>
              </a:lnSpc>
            </a:pPr>
            <a:endParaRPr lang="zh-CN" altLang="en-US" sz="140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6572267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zh-CN" altLang="en-US" dirty="0" smtClean="0"/>
              <a:t>诞生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323850" y="1028700"/>
            <a:ext cx="9144000" cy="775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b="1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月，品众互动</a:t>
            </a:r>
            <a:endParaRPr lang="en-US" altLang="zh-CN" b="1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结合</a:t>
            </a:r>
            <a:r>
              <a:rPr lang="en-US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年的专业研究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提炼服务</a:t>
            </a:r>
            <a:r>
              <a:rPr lang="en-US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12,083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家客户数字营销经验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整合每年</a:t>
            </a:r>
            <a:r>
              <a:rPr lang="en-US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亿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数字营销广告投放管理实践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投入</a:t>
            </a:r>
            <a:r>
              <a:rPr lang="en-US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110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人自有研发工程师团队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开放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百亿条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的数据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 跟踪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数十万</a:t>
            </a:r>
            <a:r>
              <a:rPr lang="zh-CN" altLang="en-US" dirty="0" smtClean="0">
                <a:solidFill>
                  <a:srgbClr val="040404"/>
                </a:solidFill>
                <a:latin typeface="微软雅黑" pitchFamily="34" charset="-122"/>
                <a:ea typeface="微软雅黑" pitchFamily="34" charset="-122"/>
              </a:rPr>
              <a:t>行业竞争对手</a:t>
            </a: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l"/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5000628" y="1357298"/>
            <a:ext cx="1928826" cy="4500594"/>
          </a:xfrm>
          <a:prstGeom prst="rightBrace">
            <a:avLst/>
          </a:prstGeom>
          <a:ln w="38100">
            <a:solidFill>
              <a:srgbClr val="D444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072330" y="1785926"/>
            <a:ext cx="1857388" cy="3643338"/>
          </a:xfrm>
          <a:prstGeom prst="roundRect">
            <a:avLst/>
          </a:prstGeom>
          <a:solidFill>
            <a:srgbClr val="BE202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依托专利技术，总结服务经验，针对中小企业数字营销遇到的问题，提供系统解决方案。</a:t>
            </a:r>
          </a:p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572003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多平台管理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285720" y="642918"/>
            <a:ext cx="91440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en-US" altLang="zh-CN" dirty="0" smtClean="0">
              <a:solidFill>
                <a:srgbClr val="040404"/>
              </a:solidFill>
              <a:latin typeface="+mn-ea"/>
              <a:ea typeface="+mn-ea"/>
            </a:endParaRPr>
          </a:p>
          <a:p>
            <a:pPr>
              <a:lnSpc>
                <a:spcPct val="200000"/>
              </a:lnSpc>
            </a:pPr>
            <a:endParaRPr lang="en-US" altLang="zh-CN" dirty="0" smtClean="0">
              <a:solidFill>
                <a:srgbClr val="040404"/>
              </a:solidFill>
              <a:latin typeface="+mn-ea"/>
              <a:ea typeface="+mn-ea"/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zh-CN" dirty="0" smtClean="0">
                <a:solidFill>
                  <a:srgbClr val="040404"/>
                </a:solidFill>
                <a:latin typeface="+mn-ea"/>
                <a:ea typeface="+mn-ea"/>
              </a:rPr>
              <a:t> </a:t>
            </a:r>
            <a:r>
              <a:rPr lang="zh-CN" altLang="en-US" dirty="0" smtClean="0">
                <a:solidFill>
                  <a:srgbClr val="040404"/>
                </a:solidFill>
                <a:latin typeface="+mn-ea"/>
                <a:ea typeface="+mn-ea"/>
              </a:rPr>
              <a:t>统一平台查看多个账户信息</a:t>
            </a:r>
            <a:endParaRPr lang="en-US" altLang="zh-CN" dirty="0" smtClean="0">
              <a:solidFill>
                <a:srgbClr val="040404"/>
              </a:solidFill>
              <a:latin typeface="+mn-ea"/>
              <a:ea typeface="+mn-ea"/>
            </a:endParaRPr>
          </a:p>
          <a:p>
            <a:pPr lvl="0">
              <a:lnSpc>
                <a:spcPct val="250000"/>
              </a:lnSpc>
              <a:buFont typeface="Wingdings" pitchFamily="2" charset="2"/>
              <a:buChar char="ü"/>
            </a:pPr>
            <a:r>
              <a:rPr lang="en-US" altLang="zh-CN" dirty="0" smtClean="0">
                <a:solidFill>
                  <a:srgbClr val="040404"/>
                </a:solidFill>
                <a:latin typeface="+mn-ea"/>
                <a:ea typeface="+mn-ea"/>
              </a:rPr>
              <a:t> </a:t>
            </a:r>
            <a:r>
              <a:rPr lang="zh-CN" altLang="en-US" dirty="0" smtClean="0">
                <a:solidFill>
                  <a:srgbClr val="040404"/>
                </a:solidFill>
                <a:latin typeface="+mn-ea"/>
                <a:ea typeface="+mn-ea"/>
              </a:rPr>
              <a:t>及时对比数据，跨平台效果评估</a:t>
            </a:r>
          </a:p>
          <a:p>
            <a:pPr lvl="0">
              <a:lnSpc>
                <a:spcPct val="250000"/>
              </a:lnSpc>
              <a:buFont typeface="Wingdings" pitchFamily="2" charset="2"/>
              <a:buChar char="ü"/>
            </a:pPr>
            <a:r>
              <a:rPr lang="zh-CN" altLang="en-US" dirty="0" smtClean="0">
                <a:solidFill>
                  <a:srgbClr val="040404"/>
                </a:solidFill>
                <a:latin typeface="+mn-ea"/>
                <a:ea typeface="+mn-ea"/>
              </a:rPr>
              <a:t> 一个账号登陆多个推广平台，省时省力</a:t>
            </a: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42910" y="3857628"/>
            <a:ext cx="7429552" cy="2262176"/>
            <a:chOff x="642910" y="3857628"/>
            <a:chExt cx="7429552" cy="22621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3857628"/>
              <a:ext cx="2698059" cy="226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2786050" y="4071942"/>
              <a:ext cx="5286412" cy="20002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为什么要在一个平台上查看多账户信息？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省时省力的同时，更重要的是可以实时洞察、对比不同账户的重要信息，做到推广费用统筹规划，有的放矢</a:t>
              </a:r>
              <a:r>
                <a:rPr kumimoji="0" lang="zh-CN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。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80860" y="1966288"/>
            <a:ext cx="4500563" cy="3714776"/>
            <a:chOff x="752958" y="3898838"/>
            <a:chExt cx="4643470" cy="3841751"/>
          </a:xfrm>
        </p:grpSpPr>
        <p:grpSp>
          <p:nvGrpSpPr>
            <p:cNvPr id="29" name="组合 28"/>
            <p:cNvGrpSpPr/>
            <p:nvPr/>
          </p:nvGrpSpPr>
          <p:grpSpPr>
            <a:xfrm>
              <a:off x="752958" y="3898838"/>
              <a:ext cx="4643470" cy="3841751"/>
              <a:chOff x="4964112" y="3705226"/>
              <a:chExt cx="3627438" cy="3627437"/>
            </a:xfrm>
          </p:grpSpPr>
          <p:sp>
            <p:nvSpPr>
              <p:cNvPr id="15" name="AutoShape 2"/>
              <p:cNvSpPr>
                <a:spLocks noChangeArrowheads="1"/>
              </p:cNvSpPr>
              <p:nvPr/>
            </p:nvSpPr>
            <p:spPr bwMode="auto">
              <a:xfrm>
                <a:off x="5207000" y="3803650"/>
                <a:ext cx="3295650" cy="3213100"/>
              </a:xfrm>
              <a:custGeom>
                <a:avLst/>
                <a:gdLst>
                  <a:gd name="G0" fmla="+- 5587 0 0"/>
                  <a:gd name="G1" fmla="+- 11767580 0 0"/>
                  <a:gd name="G2" fmla="+- 0 0 11767580"/>
                  <a:gd name="T0" fmla="*/ 0 256 1"/>
                  <a:gd name="T1" fmla="*/ 180 256 1"/>
                  <a:gd name="G3" fmla="+- 11767580 T0 T1"/>
                  <a:gd name="T2" fmla="*/ 0 256 1"/>
                  <a:gd name="T3" fmla="*/ 90 256 1"/>
                  <a:gd name="G4" fmla="+- 11767580 T2 T3"/>
                  <a:gd name="G5" fmla="*/ G4 2 1"/>
                  <a:gd name="T4" fmla="*/ 90 256 1"/>
                  <a:gd name="T5" fmla="*/ 0 256 1"/>
                  <a:gd name="G6" fmla="+- 11767580 T4 T5"/>
                  <a:gd name="G7" fmla="*/ G6 2 1"/>
                  <a:gd name="G8" fmla="abs 117675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587"/>
                  <a:gd name="G18" fmla="*/ 5587 1 2"/>
                  <a:gd name="G19" fmla="+- G18 5400 0"/>
                  <a:gd name="G20" fmla="cos G19 11767580"/>
                  <a:gd name="G21" fmla="sin G19 11767580"/>
                  <a:gd name="G22" fmla="+- G20 10800 0"/>
                  <a:gd name="G23" fmla="+- G21 10800 0"/>
                  <a:gd name="G24" fmla="+- 10800 0 G20"/>
                  <a:gd name="G25" fmla="+- 5587 10800 0"/>
                  <a:gd name="G26" fmla="?: G9 G17 G25"/>
                  <a:gd name="G27" fmla="?: G9 0 21600"/>
                  <a:gd name="G28" fmla="cos 10800 11767580"/>
                  <a:gd name="G29" fmla="sin 10800 11767580"/>
                  <a:gd name="G30" fmla="sin 5587 117675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67580 G34 0"/>
                  <a:gd name="G36" fmla="?: G6 G35 G31"/>
                  <a:gd name="G37" fmla="+- 21600 0 G36"/>
                  <a:gd name="G38" fmla="?: G4 0 G33"/>
                  <a:gd name="G39" fmla="?: 117675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606 w 21600"/>
                  <a:gd name="T15" fmla="*/ 10863 h 21600"/>
                  <a:gd name="T16" fmla="*/ 10800 w 21600"/>
                  <a:gd name="T17" fmla="*/ 5213 h 21600"/>
                  <a:gd name="T18" fmla="*/ 18994 w 21600"/>
                  <a:gd name="T19" fmla="*/ 1086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213" y="10843"/>
                    </a:moveTo>
                    <a:cubicBezTo>
                      <a:pt x="5213" y="10828"/>
                      <a:pt x="5213" y="10814"/>
                      <a:pt x="5213" y="10800"/>
                    </a:cubicBezTo>
                    <a:cubicBezTo>
                      <a:pt x="5213" y="7714"/>
                      <a:pt x="7714" y="5213"/>
                      <a:pt x="10800" y="5213"/>
                    </a:cubicBezTo>
                    <a:cubicBezTo>
                      <a:pt x="13885" y="5213"/>
                      <a:pt x="16387" y="7714"/>
                      <a:pt x="16387" y="10800"/>
                    </a:cubicBezTo>
                    <a:cubicBezTo>
                      <a:pt x="16387" y="10814"/>
                      <a:pt x="16386" y="10828"/>
                      <a:pt x="16386" y="10843"/>
                    </a:cubicBezTo>
                    <a:lnTo>
                      <a:pt x="21599" y="10883"/>
                    </a:lnTo>
                    <a:cubicBezTo>
                      <a:pt x="21599" y="10855"/>
                      <a:pt x="21600" y="1082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0827"/>
                      <a:pt x="0" y="10855"/>
                      <a:pt x="0" y="1088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7" name="Group 35"/>
              <p:cNvGrpSpPr>
                <a:grpSpLocks/>
              </p:cNvGrpSpPr>
              <p:nvPr/>
            </p:nvGrpSpPr>
            <p:grpSpPr bwMode="auto">
              <a:xfrm>
                <a:off x="4964112" y="3705226"/>
                <a:ext cx="3627438" cy="3627437"/>
                <a:chOff x="3127" y="3555"/>
                <a:chExt cx="2285" cy="2285"/>
              </a:xfrm>
            </p:grpSpPr>
            <p:grpSp>
              <p:nvGrpSpPr>
                <p:cNvPr id="18" name="Group 36"/>
                <p:cNvGrpSpPr>
                  <a:grpSpLocks/>
                </p:cNvGrpSpPr>
                <p:nvPr/>
              </p:nvGrpSpPr>
              <p:grpSpPr bwMode="auto">
                <a:xfrm rot="16200000">
                  <a:off x="3791" y="3162"/>
                  <a:ext cx="1047" cy="1899"/>
                  <a:chOff x="2774" y="1097"/>
                  <a:chExt cx="1047" cy="1899"/>
                </a:xfrm>
              </p:grpSpPr>
              <p:sp>
                <p:nvSpPr>
                  <p:cNvPr id="25" name="Freeform 38"/>
                  <p:cNvSpPr>
                    <a:spLocks/>
                  </p:cNvSpPr>
                  <p:nvPr/>
                </p:nvSpPr>
                <p:spPr bwMode="auto">
                  <a:xfrm>
                    <a:off x="3083" y="1097"/>
                    <a:ext cx="738" cy="978"/>
                  </a:xfrm>
                  <a:custGeom>
                    <a:avLst/>
                    <a:gdLst/>
                    <a:ahLst/>
                    <a:cxnLst>
                      <a:cxn ang="0">
                        <a:pos x="318" y="12"/>
                      </a:cxn>
                      <a:cxn ang="0">
                        <a:pos x="348" y="36"/>
                      </a:cxn>
                      <a:cxn ang="0">
                        <a:pos x="378" y="60"/>
                      </a:cxn>
                      <a:cxn ang="0">
                        <a:pos x="402" y="84"/>
                      </a:cxn>
                      <a:cxn ang="0">
                        <a:pos x="432" y="108"/>
                      </a:cxn>
                      <a:cxn ang="0">
                        <a:pos x="456" y="132"/>
                      </a:cxn>
                      <a:cxn ang="0">
                        <a:pos x="480" y="162"/>
                      </a:cxn>
                      <a:cxn ang="0">
                        <a:pos x="504" y="186"/>
                      </a:cxn>
                      <a:cxn ang="0">
                        <a:pos x="528" y="216"/>
                      </a:cxn>
                      <a:cxn ang="0">
                        <a:pos x="546" y="246"/>
                      </a:cxn>
                      <a:cxn ang="0">
                        <a:pos x="570" y="276"/>
                      </a:cxn>
                      <a:cxn ang="0">
                        <a:pos x="588" y="306"/>
                      </a:cxn>
                      <a:cxn ang="0">
                        <a:pos x="606" y="342"/>
                      </a:cxn>
                      <a:cxn ang="0">
                        <a:pos x="624" y="372"/>
                      </a:cxn>
                      <a:cxn ang="0">
                        <a:pos x="636" y="408"/>
                      </a:cxn>
                      <a:cxn ang="0">
                        <a:pos x="654" y="438"/>
                      </a:cxn>
                      <a:cxn ang="0">
                        <a:pos x="666" y="474"/>
                      </a:cxn>
                      <a:cxn ang="0">
                        <a:pos x="678" y="504"/>
                      </a:cxn>
                      <a:cxn ang="0">
                        <a:pos x="690" y="540"/>
                      </a:cxn>
                      <a:cxn ang="0">
                        <a:pos x="702" y="576"/>
                      </a:cxn>
                      <a:cxn ang="0">
                        <a:pos x="708" y="612"/>
                      </a:cxn>
                      <a:cxn ang="0">
                        <a:pos x="720" y="648"/>
                      </a:cxn>
                      <a:cxn ang="0">
                        <a:pos x="726" y="684"/>
                      </a:cxn>
                      <a:cxn ang="0">
                        <a:pos x="726" y="720"/>
                      </a:cxn>
                      <a:cxn ang="0">
                        <a:pos x="732" y="756"/>
                      </a:cxn>
                      <a:cxn ang="0">
                        <a:pos x="738" y="792"/>
                      </a:cxn>
                      <a:cxn ang="0">
                        <a:pos x="738" y="828"/>
                      </a:cxn>
                      <a:cxn ang="0">
                        <a:pos x="738" y="864"/>
                      </a:cxn>
                      <a:cxn ang="0">
                        <a:pos x="738" y="900"/>
                      </a:cxn>
                      <a:cxn ang="0">
                        <a:pos x="732" y="936"/>
                      </a:cxn>
                      <a:cxn ang="0">
                        <a:pos x="726" y="978"/>
                      </a:cxn>
                      <a:cxn ang="0">
                        <a:pos x="210" y="900"/>
                      </a:cxn>
                      <a:cxn ang="0">
                        <a:pos x="216" y="882"/>
                      </a:cxn>
                      <a:cxn ang="0">
                        <a:pos x="216" y="864"/>
                      </a:cxn>
                      <a:cxn ang="0">
                        <a:pos x="216" y="846"/>
                      </a:cxn>
                      <a:cxn ang="0">
                        <a:pos x="216" y="828"/>
                      </a:cxn>
                      <a:cxn ang="0">
                        <a:pos x="216" y="810"/>
                      </a:cxn>
                      <a:cxn ang="0">
                        <a:pos x="210" y="792"/>
                      </a:cxn>
                      <a:cxn ang="0">
                        <a:pos x="210" y="774"/>
                      </a:cxn>
                      <a:cxn ang="0">
                        <a:pos x="204" y="756"/>
                      </a:cxn>
                      <a:cxn ang="0">
                        <a:pos x="204" y="738"/>
                      </a:cxn>
                      <a:cxn ang="0">
                        <a:pos x="198" y="720"/>
                      </a:cxn>
                      <a:cxn ang="0">
                        <a:pos x="192" y="702"/>
                      </a:cxn>
                      <a:cxn ang="0">
                        <a:pos x="186" y="684"/>
                      </a:cxn>
                      <a:cxn ang="0">
                        <a:pos x="186" y="666"/>
                      </a:cxn>
                      <a:cxn ang="0">
                        <a:pos x="174" y="648"/>
                      </a:cxn>
                      <a:cxn ang="0">
                        <a:pos x="168" y="636"/>
                      </a:cxn>
                      <a:cxn ang="0">
                        <a:pos x="162" y="618"/>
                      </a:cxn>
                      <a:cxn ang="0">
                        <a:pos x="156" y="600"/>
                      </a:cxn>
                      <a:cxn ang="0">
                        <a:pos x="144" y="582"/>
                      </a:cxn>
                      <a:cxn ang="0">
                        <a:pos x="138" y="570"/>
                      </a:cxn>
                      <a:cxn ang="0">
                        <a:pos x="126" y="552"/>
                      </a:cxn>
                      <a:cxn ang="0">
                        <a:pos x="114" y="540"/>
                      </a:cxn>
                      <a:cxn ang="0">
                        <a:pos x="102" y="522"/>
                      </a:cxn>
                      <a:cxn ang="0">
                        <a:pos x="90" y="510"/>
                      </a:cxn>
                      <a:cxn ang="0">
                        <a:pos x="78" y="498"/>
                      </a:cxn>
                      <a:cxn ang="0">
                        <a:pos x="66" y="480"/>
                      </a:cxn>
                      <a:cxn ang="0">
                        <a:pos x="54" y="468"/>
                      </a:cxn>
                      <a:cxn ang="0">
                        <a:pos x="42" y="456"/>
                      </a:cxn>
                      <a:cxn ang="0">
                        <a:pos x="30" y="444"/>
                      </a:cxn>
                      <a:cxn ang="0">
                        <a:pos x="12" y="432"/>
                      </a:cxn>
                      <a:cxn ang="0">
                        <a:pos x="0" y="420"/>
                      </a:cxn>
                    </a:cxnLst>
                    <a:rect l="0" t="0" r="r" b="b"/>
                    <a:pathLst>
                      <a:path w="738" h="978">
                        <a:moveTo>
                          <a:pt x="306" y="0"/>
                        </a:moveTo>
                        <a:lnTo>
                          <a:pt x="318" y="12"/>
                        </a:lnTo>
                        <a:lnTo>
                          <a:pt x="336" y="24"/>
                        </a:lnTo>
                        <a:lnTo>
                          <a:pt x="348" y="36"/>
                        </a:lnTo>
                        <a:lnTo>
                          <a:pt x="366" y="48"/>
                        </a:lnTo>
                        <a:lnTo>
                          <a:pt x="378" y="60"/>
                        </a:lnTo>
                        <a:lnTo>
                          <a:pt x="390" y="72"/>
                        </a:lnTo>
                        <a:lnTo>
                          <a:pt x="402" y="84"/>
                        </a:lnTo>
                        <a:lnTo>
                          <a:pt x="420" y="96"/>
                        </a:lnTo>
                        <a:lnTo>
                          <a:pt x="432" y="108"/>
                        </a:lnTo>
                        <a:lnTo>
                          <a:pt x="444" y="120"/>
                        </a:lnTo>
                        <a:lnTo>
                          <a:pt x="456" y="132"/>
                        </a:lnTo>
                        <a:lnTo>
                          <a:pt x="468" y="144"/>
                        </a:lnTo>
                        <a:lnTo>
                          <a:pt x="480" y="162"/>
                        </a:lnTo>
                        <a:lnTo>
                          <a:pt x="492" y="174"/>
                        </a:lnTo>
                        <a:lnTo>
                          <a:pt x="504" y="186"/>
                        </a:lnTo>
                        <a:lnTo>
                          <a:pt x="516" y="204"/>
                        </a:lnTo>
                        <a:lnTo>
                          <a:pt x="528" y="216"/>
                        </a:lnTo>
                        <a:lnTo>
                          <a:pt x="540" y="234"/>
                        </a:lnTo>
                        <a:lnTo>
                          <a:pt x="546" y="246"/>
                        </a:lnTo>
                        <a:lnTo>
                          <a:pt x="558" y="264"/>
                        </a:lnTo>
                        <a:lnTo>
                          <a:pt x="570" y="276"/>
                        </a:lnTo>
                        <a:lnTo>
                          <a:pt x="576" y="294"/>
                        </a:lnTo>
                        <a:lnTo>
                          <a:pt x="588" y="306"/>
                        </a:lnTo>
                        <a:lnTo>
                          <a:pt x="594" y="324"/>
                        </a:lnTo>
                        <a:lnTo>
                          <a:pt x="606" y="342"/>
                        </a:lnTo>
                        <a:lnTo>
                          <a:pt x="612" y="354"/>
                        </a:lnTo>
                        <a:lnTo>
                          <a:pt x="624" y="372"/>
                        </a:lnTo>
                        <a:lnTo>
                          <a:pt x="630" y="390"/>
                        </a:lnTo>
                        <a:lnTo>
                          <a:pt x="636" y="408"/>
                        </a:lnTo>
                        <a:lnTo>
                          <a:pt x="648" y="420"/>
                        </a:lnTo>
                        <a:lnTo>
                          <a:pt x="654" y="438"/>
                        </a:lnTo>
                        <a:lnTo>
                          <a:pt x="660" y="456"/>
                        </a:lnTo>
                        <a:lnTo>
                          <a:pt x="666" y="474"/>
                        </a:lnTo>
                        <a:lnTo>
                          <a:pt x="672" y="492"/>
                        </a:lnTo>
                        <a:lnTo>
                          <a:pt x="678" y="504"/>
                        </a:lnTo>
                        <a:lnTo>
                          <a:pt x="684" y="522"/>
                        </a:lnTo>
                        <a:lnTo>
                          <a:pt x="690" y="540"/>
                        </a:lnTo>
                        <a:lnTo>
                          <a:pt x="696" y="558"/>
                        </a:lnTo>
                        <a:lnTo>
                          <a:pt x="702" y="576"/>
                        </a:lnTo>
                        <a:lnTo>
                          <a:pt x="708" y="594"/>
                        </a:lnTo>
                        <a:lnTo>
                          <a:pt x="708" y="612"/>
                        </a:lnTo>
                        <a:lnTo>
                          <a:pt x="714" y="630"/>
                        </a:lnTo>
                        <a:lnTo>
                          <a:pt x="720" y="648"/>
                        </a:lnTo>
                        <a:lnTo>
                          <a:pt x="720" y="666"/>
                        </a:lnTo>
                        <a:lnTo>
                          <a:pt x="726" y="684"/>
                        </a:lnTo>
                        <a:lnTo>
                          <a:pt x="726" y="702"/>
                        </a:lnTo>
                        <a:lnTo>
                          <a:pt x="726" y="720"/>
                        </a:lnTo>
                        <a:lnTo>
                          <a:pt x="732" y="738"/>
                        </a:lnTo>
                        <a:lnTo>
                          <a:pt x="732" y="756"/>
                        </a:lnTo>
                        <a:lnTo>
                          <a:pt x="732" y="774"/>
                        </a:lnTo>
                        <a:lnTo>
                          <a:pt x="738" y="792"/>
                        </a:lnTo>
                        <a:lnTo>
                          <a:pt x="738" y="810"/>
                        </a:lnTo>
                        <a:lnTo>
                          <a:pt x="738" y="828"/>
                        </a:lnTo>
                        <a:lnTo>
                          <a:pt x="738" y="846"/>
                        </a:lnTo>
                        <a:lnTo>
                          <a:pt x="738" y="864"/>
                        </a:lnTo>
                        <a:lnTo>
                          <a:pt x="738" y="882"/>
                        </a:lnTo>
                        <a:lnTo>
                          <a:pt x="738" y="900"/>
                        </a:lnTo>
                        <a:lnTo>
                          <a:pt x="732" y="918"/>
                        </a:lnTo>
                        <a:lnTo>
                          <a:pt x="732" y="936"/>
                        </a:lnTo>
                        <a:lnTo>
                          <a:pt x="732" y="954"/>
                        </a:lnTo>
                        <a:lnTo>
                          <a:pt x="726" y="978"/>
                        </a:lnTo>
                        <a:lnTo>
                          <a:pt x="210" y="912"/>
                        </a:lnTo>
                        <a:lnTo>
                          <a:pt x="210" y="900"/>
                        </a:lnTo>
                        <a:lnTo>
                          <a:pt x="210" y="894"/>
                        </a:lnTo>
                        <a:lnTo>
                          <a:pt x="216" y="882"/>
                        </a:lnTo>
                        <a:lnTo>
                          <a:pt x="216" y="876"/>
                        </a:lnTo>
                        <a:lnTo>
                          <a:pt x="216" y="864"/>
                        </a:lnTo>
                        <a:lnTo>
                          <a:pt x="216" y="858"/>
                        </a:lnTo>
                        <a:lnTo>
                          <a:pt x="216" y="846"/>
                        </a:lnTo>
                        <a:lnTo>
                          <a:pt x="216" y="840"/>
                        </a:lnTo>
                        <a:lnTo>
                          <a:pt x="216" y="828"/>
                        </a:lnTo>
                        <a:lnTo>
                          <a:pt x="216" y="822"/>
                        </a:lnTo>
                        <a:lnTo>
                          <a:pt x="216" y="810"/>
                        </a:lnTo>
                        <a:lnTo>
                          <a:pt x="210" y="804"/>
                        </a:lnTo>
                        <a:lnTo>
                          <a:pt x="210" y="792"/>
                        </a:lnTo>
                        <a:lnTo>
                          <a:pt x="210" y="786"/>
                        </a:lnTo>
                        <a:lnTo>
                          <a:pt x="210" y="774"/>
                        </a:lnTo>
                        <a:lnTo>
                          <a:pt x="210" y="768"/>
                        </a:lnTo>
                        <a:lnTo>
                          <a:pt x="204" y="756"/>
                        </a:lnTo>
                        <a:lnTo>
                          <a:pt x="204" y="750"/>
                        </a:lnTo>
                        <a:lnTo>
                          <a:pt x="204" y="738"/>
                        </a:lnTo>
                        <a:lnTo>
                          <a:pt x="204" y="732"/>
                        </a:lnTo>
                        <a:lnTo>
                          <a:pt x="198" y="720"/>
                        </a:lnTo>
                        <a:lnTo>
                          <a:pt x="198" y="714"/>
                        </a:lnTo>
                        <a:lnTo>
                          <a:pt x="192" y="702"/>
                        </a:lnTo>
                        <a:lnTo>
                          <a:pt x="192" y="696"/>
                        </a:lnTo>
                        <a:lnTo>
                          <a:pt x="186" y="684"/>
                        </a:lnTo>
                        <a:lnTo>
                          <a:pt x="186" y="678"/>
                        </a:lnTo>
                        <a:lnTo>
                          <a:pt x="186" y="666"/>
                        </a:lnTo>
                        <a:lnTo>
                          <a:pt x="180" y="660"/>
                        </a:lnTo>
                        <a:lnTo>
                          <a:pt x="174" y="648"/>
                        </a:lnTo>
                        <a:lnTo>
                          <a:pt x="174" y="642"/>
                        </a:lnTo>
                        <a:lnTo>
                          <a:pt x="168" y="636"/>
                        </a:lnTo>
                        <a:lnTo>
                          <a:pt x="168" y="624"/>
                        </a:lnTo>
                        <a:lnTo>
                          <a:pt x="162" y="618"/>
                        </a:lnTo>
                        <a:lnTo>
                          <a:pt x="156" y="612"/>
                        </a:lnTo>
                        <a:lnTo>
                          <a:pt x="156" y="600"/>
                        </a:lnTo>
                        <a:lnTo>
                          <a:pt x="150" y="594"/>
                        </a:lnTo>
                        <a:lnTo>
                          <a:pt x="144" y="582"/>
                        </a:lnTo>
                        <a:lnTo>
                          <a:pt x="138" y="576"/>
                        </a:lnTo>
                        <a:lnTo>
                          <a:pt x="138" y="570"/>
                        </a:lnTo>
                        <a:lnTo>
                          <a:pt x="132" y="564"/>
                        </a:lnTo>
                        <a:lnTo>
                          <a:pt x="126" y="552"/>
                        </a:lnTo>
                        <a:lnTo>
                          <a:pt x="120" y="546"/>
                        </a:lnTo>
                        <a:lnTo>
                          <a:pt x="114" y="540"/>
                        </a:lnTo>
                        <a:lnTo>
                          <a:pt x="108" y="534"/>
                        </a:lnTo>
                        <a:lnTo>
                          <a:pt x="102" y="522"/>
                        </a:lnTo>
                        <a:lnTo>
                          <a:pt x="96" y="516"/>
                        </a:lnTo>
                        <a:lnTo>
                          <a:pt x="90" y="510"/>
                        </a:lnTo>
                        <a:lnTo>
                          <a:pt x="84" y="504"/>
                        </a:lnTo>
                        <a:lnTo>
                          <a:pt x="78" y="498"/>
                        </a:lnTo>
                        <a:lnTo>
                          <a:pt x="72" y="492"/>
                        </a:lnTo>
                        <a:lnTo>
                          <a:pt x="66" y="480"/>
                        </a:lnTo>
                        <a:lnTo>
                          <a:pt x="60" y="474"/>
                        </a:lnTo>
                        <a:lnTo>
                          <a:pt x="54" y="468"/>
                        </a:lnTo>
                        <a:lnTo>
                          <a:pt x="48" y="462"/>
                        </a:lnTo>
                        <a:lnTo>
                          <a:pt x="42" y="456"/>
                        </a:lnTo>
                        <a:lnTo>
                          <a:pt x="36" y="450"/>
                        </a:lnTo>
                        <a:lnTo>
                          <a:pt x="30" y="444"/>
                        </a:lnTo>
                        <a:lnTo>
                          <a:pt x="24" y="438"/>
                        </a:lnTo>
                        <a:lnTo>
                          <a:pt x="12" y="432"/>
                        </a:lnTo>
                        <a:lnTo>
                          <a:pt x="6" y="426"/>
                        </a:lnTo>
                        <a:lnTo>
                          <a:pt x="0" y="420"/>
                        </a:lnTo>
                        <a:lnTo>
                          <a:pt x="306" y="0"/>
                        </a:lnTo>
                        <a:close/>
                      </a:path>
                    </a:pathLst>
                  </a:custGeom>
                  <a:ln>
                    <a:headEnd/>
                    <a:tailEnd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" name="Freeform 39"/>
                  <p:cNvSpPr>
                    <a:spLocks/>
                  </p:cNvSpPr>
                  <p:nvPr/>
                </p:nvSpPr>
                <p:spPr bwMode="auto">
                  <a:xfrm>
                    <a:off x="3284" y="2012"/>
                    <a:ext cx="522" cy="174"/>
                  </a:xfrm>
                  <a:custGeom>
                    <a:avLst/>
                    <a:gdLst/>
                    <a:ahLst/>
                    <a:cxnLst>
                      <a:cxn ang="0">
                        <a:pos x="522" y="66"/>
                      </a:cxn>
                      <a:cxn ang="0">
                        <a:pos x="522" y="84"/>
                      </a:cxn>
                      <a:cxn ang="0">
                        <a:pos x="522" y="102"/>
                      </a:cxn>
                      <a:cxn ang="0">
                        <a:pos x="516" y="120"/>
                      </a:cxn>
                      <a:cxn ang="0">
                        <a:pos x="516" y="138"/>
                      </a:cxn>
                      <a:cxn ang="0">
                        <a:pos x="510" y="156"/>
                      </a:cxn>
                      <a:cxn ang="0">
                        <a:pos x="504" y="174"/>
                      </a:cxn>
                      <a:cxn ang="0">
                        <a:pos x="0" y="54"/>
                      </a:cxn>
                      <a:cxn ang="0">
                        <a:pos x="0" y="42"/>
                      </a:cxn>
                      <a:cxn ang="0">
                        <a:pos x="0" y="36"/>
                      </a:cxn>
                      <a:cxn ang="0">
                        <a:pos x="0" y="24"/>
                      </a:cxn>
                      <a:cxn ang="0">
                        <a:pos x="6" y="18"/>
                      </a:cxn>
                      <a:cxn ang="0">
                        <a:pos x="6" y="6"/>
                      </a:cxn>
                      <a:cxn ang="0">
                        <a:pos x="6" y="0"/>
                      </a:cxn>
                      <a:cxn ang="0">
                        <a:pos x="522" y="66"/>
                      </a:cxn>
                    </a:cxnLst>
                    <a:rect l="0" t="0" r="r" b="b"/>
                    <a:pathLst>
                      <a:path w="522" h="174">
                        <a:moveTo>
                          <a:pt x="522" y="66"/>
                        </a:moveTo>
                        <a:lnTo>
                          <a:pt x="522" y="84"/>
                        </a:lnTo>
                        <a:lnTo>
                          <a:pt x="522" y="102"/>
                        </a:lnTo>
                        <a:lnTo>
                          <a:pt x="516" y="120"/>
                        </a:lnTo>
                        <a:lnTo>
                          <a:pt x="516" y="138"/>
                        </a:lnTo>
                        <a:lnTo>
                          <a:pt x="510" y="156"/>
                        </a:lnTo>
                        <a:lnTo>
                          <a:pt x="504" y="174"/>
                        </a:lnTo>
                        <a:lnTo>
                          <a:pt x="0" y="54"/>
                        </a:lnTo>
                        <a:lnTo>
                          <a:pt x="0" y="42"/>
                        </a:lnTo>
                        <a:lnTo>
                          <a:pt x="0" y="36"/>
                        </a:lnTo>
                        <a:lnTo>
                          <a:pt x="0" y="24"/>
                        </a:lnTo>
                        <a:lnTo>
                          <a:pt x="6" y="18"/>
                        </a:lnTo>
                        <a:lnTo>
                          <a:pt x="6" y="6"/>
                        </a:lnTo>
                        <a:lnTo>
                          <a:pt x="6" y="0"/>
                        </a:lnTo>
                        <a:lnTo>
                          <a:pt x="522" y="66"/>
                        </a:lnTo>
                        <a:close/>
                      </a:path>
                    </a:pathLst>
                  </a:custGeom>
                  <a:ln>
                    <a:headEnd/>
                    <a:tailEnd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" name="Freeform 40"/>
                  <p:cNvSpPr>
                    <a:spLocks/>
                  </p:cNvSpPr>
                  <p:nvPr/>
                </p:nvSpPr>
                <p:spPr bwMode="auto">
                  <a:xfrm>
                    <a:off x="3266" y="2066"/>
                    <a:ext cx="522" cy="204"/>
                  </a:xfrm>
                  <a:custGeom>
                    <a:avLst/>
                    <a:gdLst/>
                    <a:ahLst/>
                    <a:cxnLst>
                      <a:cxn ang="0">
                        <a:pos x="522" y="120"/>
                      </a:cxn>
                      <a:cxn ang="0">
                        <a:pos x="522" y="132"/>
                      </a:cxn>
                      <a:cxn ang="0">
                        <a:pos x="516" y="150"/>
                      </a:cxn>
                      <a:cxn ang="0">
                        <a:pos x="510" y="168"/>
                      </a:cxn>
                      <a:cxn ang="0">
                        <a:pos x="504" y="186"/>
                      </a:cxn>
                      <a:cxn ang="0">
                        <a:pos x="498" y="204"/>
                      </a:cxn>
                      <a:cxn ang="0">
                        <a:pos x="0" y="42"/>
                      </a:cxn>
                      <a:cxn ang="0">
                        <a:pos x="6" y="36"/>
                      </a:cxn>
                      <a:cxn ang="0">
                        <a:pos x="6" y="24"/>
                      </a:cxn>
                      <a:cxn ang="0">
                        <a:pos x="12" y="18"/>
                      </a:cxn>
                      <a:cxn ang="0">
                        <a:pos x="12" y="6"/>
                      </a:cxn>
                      <a:cxn ang="0">
                        <a:pos x="18" y="0"/>
                      </a:cxn>
                      <a:cxn ang="0">
                        <a:pos x="522" y="120"/>
                      </a:cxn>
                    </a:cxnLst>
                    <a:rect l="0" t="0" r="r" b="b"/>
                    <a:pathLst>
                      <a:path w="522" h="204">
                        <a:moveTo>
                          <a:pt x="522" y="120"/>
                        </a:moveTo>
                        <a:lnTo>
                          <a:pt x="522" y="132"/>
                        </a:lnTo>
                        <a:lnTo>
                          <a:pt x="516" y="150"/>
                        </a:lnTo>
                        <a:lnTo>
                          <a:pt x="510" y="168"/>
                        </a:lnTo>
                        <a:lnTo>
                          <a:pt x="504" y="186"/>
                        </a:lnTo>
                        <a:lnTo>
                          <a:pt x="498" y="204"/>
                        </a:lnTo>
                        <a:lnTo>
                          <a:pt x="0" y="42"/>
                        </a:lnTo>
                        <a:lnTo>
                          <a:pt x="6" y="36"/>
                        </a:lnTo>
                        <a:lnTo>
                          <a:pt x="6" y="24"/>
                        </a:lnTo>
                        <a:lnTo>
                          <a:pt x="12" y="18"/>
                        </a:lnTo>
                        <a:lnTo>
                          <a:pt x="12" y="6"/>
                        </a:lnTo>
                        <a:lnTo>
                          <a:pt x="18" y="0"/>
                        </a:lnTo>
                        <a:lnTo>
                          <a:pt x="522" y="120"/>
                        </a:lnTo>
                        <a:close/>
                      </a:path>
                    </a:pathLst>
                  </a:custGeom>
                  <a:ln>
                    <a:headEnd/>
                    <a:tailEnd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" name="Freeform 41"/>
                  <p:cNvSpPr>
                    <a:spLocks/>
                  </p:cNvSpPr>
                  <p:nvPr/>
                </p:nvSpPr>
                <p:spPr bwMode="auto">
                  <a:xfrm>
                    <a:off x="2774" y="2108"/>
                    <a:ext cx="990" cy="888"/>
                  </a:xfrm>
                  <a:custGeom>
                    <a:avLst/>
                    <a:gdLst/>
                    <a:ahLst/>
                    <a:cxnLst>
                      <a:cxn ang="0">
                        <a:pos x="978" y="198"/>
                      </a:cxn>
                      <a:cxn ang="0">
                        <a:pos x="960" y="246"/>
                      </a:cxn>
                      <a:cxn ang="0">
                        <a:pos x="936" y="300"/>
                      </a:cxn>
                      <a:cxn ang="0">
                        <a:pos x="912" y="348"/>
                      </a:cxn>
                      <a:cxn ang="0">
                        <a:pos x="882" y="396"/>
                      </a:cxn>
                      <a:cxn ang="0">
                        <a:pos x="852" y="438"/>
                      </a:cxn>
                      <a:cxn ang="0">
                        <a:pos x="822" y="486"/>
                      </a:cxn>
                      <a:cxn ang="0">
                        <a:pos x="786" y="528"/>
                      </a:cxn>
                      <a:cxn ang="0">
                        <a:pos x="750" y="564"/>
                      </a:cxn>
                      <a:cxn ang="0">
                        <a:pos x="708" y="606"/>
                      </a:cxn>
                      <a:cxn ang="0">
                        <a:pos x="672" y="642"/>
                      </a:cxn>
                      <a:cxn ang="0">
                        <a:pos x="624" y="678"/>
                      </a:cxn>
                      <a:cxn ang="0">
                        <a:pos x="582" y="708"/>
                      </a:cxn>
                      <a:cxn ang="0">
                        <a:pos x="534" y="738"/>
                      </a:cxn>
                      <a:cxn ang="0">
                        <a:pos x="486" y="762"/>
                      </a:cxn>
                      <a:cxn ang="0">
                        <a:pos x="438" y="786"/>
                      </a:cxn>
                      <a:cxn ang="0">
                        <a:pos x="390" y="810"/>
                      </a:cxn>
                      <a:cxn ang="0">
                        <a:pos x="336" y="828"/>
                      </a:cxn>
                      <a:cxn ang="0">
                        <a:pos x="288" y="846"/>
                      </a:cxn>
                      <a:cxn ang="0">
                        <a:pos x="234" y="858"/>
                      </a:cxn>
                      <a:cxn ang="0">
                        <a:pos x="180" y="870"/>
                      </a:cxn>
                      <a:cxn ang="0">
                        <a:pos x="126" y="876"/>
                      </a:cxn>
                      <a:cxn ang="0">
                        <a:pos x="72" y="882"/>
                      </a:cxn>
                      <a:cxn ang="0">
                        <a:pos x="18" y="888"/>
                      </a:cxn>
                      <a:cxn ang="0">
                        <a:pos x="6" y="366"/>
                      </a:cxn>
                      <a:cxn ang="0">
                        <a:pos x="36" y="366"/>
                      </a:cxn>
                      <a:cxn ang="0">
                        <a:pos x="60" y="360"/>
                      </a:cxn>
                      <a:cxn ang="0">
                        <a:pos x="90" y="354"/>
                      </a:cxn>
                      <a:cxn ang="0">
                        <a:pos x="114" y="354"/>
                      </a:cxn>
                      <a:cxn ang="0">
                        <a:pos x="144" y="342"/>
                      </a:cxn>
                      <a:cxn ang="0">
                        <a:pos x="168" y="336"/>
                      </a:cxn>
                      <a:cxn ang="0">
                        <a:pos x="192" y="324"/>
                      </a:cxn>
                      <a:cxn ang="0">
                        <a:pos x="222" y="318"/>
                      </a:cxn>
                      <a:cxn ang="0">
                        <a:pos x="246" y="306"/>
                      </a:cxn>
                      <a:cxn ang="0">
                        <a:pos x="270" y="288"/>
                      </a:cxn>
                      <a:cxn ang="0">
                        <a:pos x="288" y="276"/>
                      </a:cxn>
                      <a:cxn ang="0">
                        <a:pos x="312" y="258"/>
                      </a:cxn>
                      <a:cxn ang="0">
                        <a:pos x="336" y="240"/>
                      </a:cxn>
                      <a:cxn ang="0">
                        <a:pos x="354" y="222"/>
                      </a:cxn>
                      <a:cxn ang="0">
                        <a:pos x="372" y="204"/>
                      </a:cxn>
                      <a:cxn ang="0">
                        <a:pos x="390" y="186"/>
                      </a:cxn>
                      <a:cxn ang="0">
                        <a:pos x="408" y="162"/>
                      </a:cxn>
                      <a:cxn ang="0">
                        <a:pos x="426" y="138"/>
                      </a:cxn>
                      <a:cxn ang="0">
                        <a:pos x="444" y="120"/>
                      </a:cxn>
                      <a:cxn ang="0">
                        <a:pos x="456" y="96"/>
                      </a:cxn>
                      <a:cxn ang="0">
                        <a:pos x="468" y="72"/>
                      </a:cxn>
                      <a:cxn ang="0">
                        <a:pos x="480" y="42"/>
                      </a:cxn>
                      <a:cxn ang="0">
                        <a:pos x="492" y="18"/>
                      </a:cxn>
                      <a:cxn ang="0">
                        <a:pos x="990" y="162"/>
                      </a:cxn>
                    </a:cxnLst>
                    <a:rect l="0" t="0" r="r" b="b"/>
                    <a:pathLst>
                      <a:path w="990" h="888">
                        <a:moveTo>
                          <a:pt x="990" y="162"/>
                        </a:moveTo>
                        <a:lnTo>
                          <a:pt x="984" y="180"/>
                        </a:lnTo>
                        <a:lnTo>
                          <a:pt x="978" y="198"/>
                        </a:lnTo>
                        <a:lnTo>
                          <a:pt x="972" y="216"/>
                        </a:lnTo>
                        <a:lnTo>
                          <a:pt x="966" y="234"/>
                        </a:lnTo>
                        <a:lnTo>
                          <a:pt x="960" y="246"/>
                        </a:lnTo>
                        <a:lnTo>
                          <a:pt x="954" y="264"/>
                        </a:lnTo>
                        <a:lnTo>
                          <a:pt x="942" y="282"/>
                        </a:lnTo>
                        <a:lnTo>
                          <a:pt x="936" y="300"/>
                        </a:lnTo>
                        <a:lnTo>
                          <a:pt x="930" y="312"/>
                        </a:lnTo>
                        <a:lnTo>
                          <a:pt x="918" y="330"/>
                        </a:lnTo>
                        <a:lnTo>
                          <a:pt x="912" y="348"/>
                        </a:lnTo>
                        <a:lnTo>
                          <a:pt x="900" y="366"/>
                        </a:lnTo>
                        <a:lnTo>
                          <a:pt x="894" y="378"/>
                        </a:lnTo>
                        <a:lnTo>
                          <a:pt x="882" y="396"/>
                        </a:lnTo>
                        <a:lnTo>
                          <a:pt x="876" y="408"/>
                        </a:lnTo>
                        <a:lnTo>
                          <a:pt x="864" y="426"/>
                        </a:lnTo>
                        <a:lnTo>
                          <a:pt x="852" y="438"/>
                        </a:lnTo>
                        <a:lnTo>
                          <a:pt x="846" y="456"/>
                        </a:lnTo>
                        <a:lnTo>
                          <a:pt x="834" y="468"/>
                        </a:lnTo>
                        <a:lnTo>
                          <a:pt x="822" y="486"/>
                        </a:lnTo>
                        <a:lnTo>
                          <a:pt x="810" y="498"/>
                        </a:lnTo>
                        <a:lnTo>
                          <a:pt x="798" y="510"/>
                        </a:lnTo>
                        <a:lnTo>
                          <a:pt x="786" y="528"/>
                        </a:lnTo>
                        <a:lnTo>
                          <a:pt x="774" y="540"/>
                        </a:lnTo>
                        <a:lnTo>
                          <a:pt x="762" y="552"/>
                        </a:lnTo>
                        <a:lnTo>
                          <a:pt x="750" y="564"/>
                        </a:lnTo>
                        <a:lnTo>
                          <a:pt x="738" y="582"/>
                        </a:lnTo>
                        <a:lnTo>
                          <a:pt x="726" y="594"/>
                        </a:lnTo>
                        <a:lnTo>
                          <a:pt x="708" y="606"/>
                        </a:lnTo>
                        <a:lnTo>
                          <a:pt x="696" y="618"/>
                        </a:lnTo>
                        <a:lnTo>
                          <a:pt x="684" y="630"/>
                        </a:lnTo>
                        <a:lnTo>
                          <a:pt x="672" y="642"/>
                        </a:lnTo>
                        <a:lnTo>
                          <a:pt x="654" y="654"/>
                        </a:lnTo>
                        <a:lnTo>
                          <a:pt x="642" y="666"/>
                        </a:lnTo>
                        <a:lnTo>
                          <a:pt x="624" y="678"/>
                        </a:lnTo>
                        <a:lnTo>
                          <a:pt x="612" y="684"/>
                        </a:lnTo>
                        <a:lnTo>
                          <a:pt x="600" y="696"/>
                        </a:lnTo>
                        <a:lnTo>
                          <a:pt x="582" y="708"/>
                        </a:lnTo>
                        <a:lnTo>
                          <a:pt x="570" y="720"/>
                        </a:lnTo>
                        <a:lnTo>
                          <a:pt x="552" y="726"/>
                        </a:lnTo>
                        <a:lnTo>
                          <a:pt x="534" y="738"/>
                        </a:lnTo>
                        <a:lnTo>
                          <a:pt x="522" y="744"/>
                        </a:lnTo>
                        <a:lnTo>
                          <a:pt x="504" y="756"/>
                        </a:lnTo>
                        <a:lnTo>
                          <a:pt x="486" y="762"/>
                        </a:lnTo>
                        <a:lnTo>
                          <a:pt x="474" y="774"/>
                        </a:lnTo>
                        <a:lnTo>
                          <a:pt x="456" y="780"/>
                        </a:lnTo>
                        <a:lnTo>
                          <a:pt x="438" y="786"/>
                        </a:lnTo>
                        <a:lnTo>
                          <a:pt x="426" y="798"/>
                        </a:lnTo>
                        <a:lnTo>
                          <a:pt x="408" y="804"/>
                        </a:lnTo>
                        <a:lnTo>
                          <a:pt x="390" y="810"/>
                        </a:lnTo>
                        <a:lnTo>
                          <a:pt x="372" y="816"/>
                        </a:lnTo>
                        <a:lnTo>
                          <a:pt x="354" y="822"/>
                        </a:lnTo>
                        <a:lnTo>
                          <a:pt x="336" y="828"/>
                        </a:lnTo>
                        <a:lnTo>
                          <a:pt x="324" y="834"/>
                        </a:lnTo>
                        <a:lnTo>
                          <a:pt x="306" y="840"/>
                        </a:lnTo>
                        <a:lnTo>
                          <a:pt x="288" y="846"/>
                        </a:lnTo>
                        <a:lnTo>
                          <a:pt x="270" y="852"/>
                        </a:lnTo>
                        <a:lnTo>
                          <a:pt x="252" y="858"/>
                        </a:lnTo>
                        <a:lnTo>
                          <a:pt x="234" y="858"/>
                        </a:lnTo>
                        <a:lnTo>
                          <a:pt x="216" y="864"/>
                        </a:lnTo>
                        <a:lnTo>
                          <a:pt x="198" y="870"/>
                        </a:lnTo>
                        <a:lnTo>
                          <a:pt x="180" y="870"/>
                        </a:lnTo>
                        <a:lnTo>
                          <a:pt x="162" y="876"/>
                        </a:lnTo>
                        <a:lnTo>
                          <a:pt x="144" y="876"/>
                        </a:lnTo>
                        <a:lnTo>
                          <a:pt x="126" y="876"/>
                        </a:lnTo>
                        <a:lnTo>
                          <a:pt x="108" y="882"/>
                        </a:lnTo>
                        <a:lnTo>
                          <a:pt x="90" y="882"/>
                        </a:lnTo>
                        <a:lnTo>
                          <a:pt x="72" y="882"/>
                        </a:lnTo>
                        <a:lnTo>
                          <a:pt x="54" y="888"/>
                        </a:lnTo>
                        <a:lnTo>
                          <a:pt x="36" y="888"/>
                        </a:lnTo>
                        <a:lnTo>
                          <a:pt x="18" y="888"/>
                        </a:lnTo>
                        <a:lnTo>
                          <a:pt x="0" y="888"/>
                        </a:lnTo>
                        <a:lnTo>
                          <a:pt x="0" y="366"/>
                        </a:lnTo>
                        <a:lnTo>
                          <a:pt x="6" y="366"/>
                        </a:lnTo>
                        <a:lnTo>
                          <a:pt x="18" y="366"/>
                        </a:lnTo>
                        <a:lnTo>
                          <a:pt x="24" y="366"/>
                        </a:lnTo>
                        <a:lnTo>
                          <a:pt x="36" y="366"/>
                        </a:lnTo>
                        <a:lnTo>
                          <a:pt x="42" y="360"/>
                        </a:lnTo>
                        <a:lnTo>
                          <a:pt x="54" y="360"/>
                        </a:lnTo>
                        <a:lnTo>
                          <a:pt x="60" y="360"/>
                        </a:lnTo>
                        <a:lnTo>
                          <a:pt x="72" y="360"/>
                        </a:lnTo>
                        <a:lnTo>
                          <a:pt x="78" y="360"/>
                        </a:lnTo>
                        <a:lnTo>
                          <a:pt x="90" y="354"/>
                        </a:lnTo>
                        <a:lnTo>
                          <a:pt x="96" y="354"/>
                        </a:lnTo>
                        <a:lnTo>
                          <a:pt x="108" y="354"/>
                        </a:lnTo>
                        <a:lnTo>
                          <a:pt x="114" y="354"/>
                        </a:lnTo>
                        <a:lnTo>
                          <a:pt x="126" y="348"/>
                        </a:lnTo>
                        <a:lnTo>
                          <a:pt x="132" y="348"/>
                        </a:lnTo>
                        <a:lnTo>
                          <a:pt x="144" y="342"/>
                        </a:lnTo>
                        <a:lnTo>
                          <a:pt x="150" y="342"/>
                        </a:lnTo>
                        <a:lnTo>
                          <a:pt x="162" y="336"/>
                        </a:lnTo>
                        <a:lnTo>
                          <a:pt x="168" y="336"/>
                        </a:lnTo>
                        <a:lnTo>
                          <a:pt x="180" y="330"/>
                        </a:lnTo>
                        <a:lnTo>
                          <a:pt x="186" y="330"/>
                        </a:lnTo>
                        <a:lnTo>
                          <a:pt x="192" y="324"/>
                        </a:lnTo>
                        <a:lnTo>
                          <a:pt x="204" y="324"/>
                        </a:lnTo>
                        <a:lnTo>
                          <a:pt x="210" y="318"/>
                        </a:lnTo>
                        <a:lnTo>
                          <a:pt x="222" y="318"/>
                        </a:lnTo>
                        <a:lnTo>
                          <a:pt x="228" y="312"/>
                        </a:lnTo>
                        <a:lnTo>
                          <a:pt x="234" y="306"/>
                        </a:lnTo>
                        <a:lnTo>
                          <a:pt x="246" y="306"/>
                        </a:lnTo>
                        <a:lnTo>
                          <a:pt x="252" y="300"/>
                        </a:lnTo>
                        <a:lnTo>
                          <a:pt x="258" y="294"/>
                        </a:lnTo>
                        <a:lnTo>
                          <a:pt x="270" y="288"/>
                        </a:lnTo>
                        <a:lnTo>
                          <a:pt x="276" y="282"/>
                        </a:lnTo>
                        <a:lnTo>
                          <a:pt x="282" y="282"/>
                        </a:lnTo>
                        <a:lnTo>
                          <a:pt x="288" y="276"/>
                        </a:lnTo>
                        <a:lnTo>
                          <a:pt x="300" y="270"/>
                        </a:lnTo>
                        <a:lnTo>
                          <a:pt x="306" y="264"/>
                        </a:lnTo>
                        <a:lnTo>
                          <a:pt x="312" y="258"/>
                        </a:lnTo>
                        <a:lnTo>
                          <a:pt x="318" y="252"/>
                        </a:lnTo>
                        <a:lnTo>
                          <a:pt x="330" y="246"/>
                        </a:lnTo>
                        <a:lnTo>
                          <a:pt x="336" y="240"/>
                        </a:lnTo>
                        <a:lnTo>
                          <a:pt x="342" y="234"/>
                        </a:lnTo>
                        <a:lnTo>
                          <a:pt x="348" y="228"/>
                        </a:lnTo>
                        <a:lnTo>
                          <a:pt x="354" y="222"/>
                        </a:lnTo>
                        <a:lnTo>
                          <a:pt x="360" y="216"/>
                        </a:lnTo>
                        <a:lnTo>
                          <a:pt x="366" y="210"/>
                        </a:lnTo>
                        <a:lnTo>
                          <a:pt x="372" y="204"/>
                        </a:lnTo>
                        <a:lnTo>
                          <a:pt x="378" y="198"/>
                        </a:lnTo>
                        <a:lnTo>
                          <a:pt x="384" y="192"/>
                        </a:lnTo>
                        <a:lnTo>
                          <a:pt x="390" y="186"/>
                        </a:lnTo>
                        <a:lnTo>
                          <a:pt x="396" y="174"/>
                        </a:lnTo>
                        <a:lnTo>
                          <a:pt x="402" y="168"/>
                        </a:lnTo>
                        <a:lnTo>
                          <a:pt x="408" y="162"/>
                        </a:lnTo>
                        <a:lnTo>
                          <a:pt x="414" y="156"/>
                        </a:lnTo>
                        <a:lnTo>
                          <a:pt x="420" y="150"/>
                        </a:lnTo>
                        <a:lnTo>
                          <a:pt x="426" y="138"/>
                        </a:lnTo>
                        <a:lnTo>
                          <a:pt x="432" y="132"/>
                        </a:lnTo>
                        <a:lnTo>
                          <a:pt x="438" y="126"/>
                        </a:lnTo>
                        <a:lnTo>
                          <a:pt x="444" y="120"/>
                        </a:lnTo>
                        <a:lnTo>
                          <a:pt x="444" y="108"/>
                        </a:lnTo>
                        <a:lnTo>
                          <a:pt x="450" y="102"/>
                        </a:lnTo>
                        <a:lnTo>
                          <a:pt x="456" y="96"/>
                        </a:lnTo>
                        <a:lnTo>
                          <a:pt x="462" y="84"/>
                        </a:lnTo>
                        <a:lnTo>
                          <a:pt x="462" y="78"/>
                        </a:lnTo>
                        <a:lnTo>
                          <a:pt x="468" y="72"/>
                        </a:lnTo>
                        <a:lnTo>
                          <a:pt x="474" y="60"/>
                        </a:lnTo>
                        <a:lnTo>
                          <a:pt x="474" y="54"/>
                        </a:lnTo>
                        <a:lnTo>
                          <a:pt x="480" y="42"/>
                        </a:lnTo>
                        <a:lnTo>
                          <a:pt x="480" y="36"/>
                        </a:lnTo>
                        <a:lnTo>
                          <a:pt x="486" y="30"/>
                        </a:lnTo>
                        <a:lnTo>
                          <a:pt x="492" y="18"/>
                        </a:lnTo>
                        <a:lnTo>
                          <a:pt x="492" y="12"/>
                        </a:lnTo>
                        <a:lnTo>
                          <a:pt x="492" y="0"/>
                        </a:lnTo>
                        <a:lnTo>
                          <a:pt x="990" y="162"/>
                        </a:lnTo>
                        <a:close/>
                      </a:path>
                    </a:pathLst>
                  </a:custGeom>
                  <a:ln>
                    <a:headEnd/>
                    <a:tailEnd/>
                  </a:ln>
                </p:spPr>
                <p:style>
                  <a:lnRef idx="2">
                    <a:schemeClr val="accent5"/>
                  </a:lnRef>
                  <a:fillRef idx="1">
                    <a:schemeClr val="lt1"/>
                  </a:fillRef>
                  <a:effectRef idx="0">
                    <a:schemeClr val="accent5"/>
                  </a:effectRef>
                  <a:fontRef idx="minor">
                    <a:schemeClr val="dk1"/>
                  </a:fontRef>
                </p:style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0" name="AutoShape 42"/>
                <p:cNvSpPr>
                  <a:spLocks noChangeArrowheads="1"/>
                </p:cNvSpPr>
                <p:nvPr/>
              </p:nvSpPr>
              <p:spPr bwMode="auto">
                <a:xfrm rot="17289020">
                  <a:off x="3127" y="3555"/>
                  <a:ext cx="2285" cy="2285"/>
                </a:xfrm>
                <a:custGeom>
                  <a:avLst/>
                  <a:gdLst>
                    <a:gd name="G0" fmla="+- 5169 0 0"/>
                    <a:gd name="G1" fmla="+- -7131890 0 0"/>
                    <a:gd name="G2" fmla="+- 0 0 -7131890"/>
                    <a:gd name="T0" fmla="*/ 0 256 1"/>
                    <a:gd name="T1" fmla="*/ 180 256 1"/>
                    <a:gd name="G3" fmla="+- -7131890 T0 T1"/>
                    <a:gd name="T2" fmla="*/ 0 256 1"/>
                    <a:gd name="T3" fmla="*/ 90 256 1"/>
                    <a:gd name="G4" fmla="+- -7131890 T2 T3"/>
                    <a:gd name="G5" fmla="*/ G4 2 1"/>
                    <a:gd name="T4" fmla="*/ 90 256 1"/>
                    <a:gd name="T5" fmla="*/ 0 256 1"/>
                    <a:gd name="G6" fmla="+- -7131890 T4 T5"/>
                    <a:gd name="G7" fmla="*/ G6 2 1"/>
                    <a:gd name="G8" fmla="abs -713189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169"/>
                    <a:gd name="G18" fmla="*/ 5169 1 2"/>
                    <a:gd name="G19" fmla="+- G18 5400 0"/>
                    <a:gd name="G20" fmla="cos G19 -7131890"/>
                    <a:gd name="G21" fmla="sin G19 -7131890"/>
                    <a:gd name="G22" fmla="+- G20 10800 0"/>
                    <a:gd name="G23" fmla="+- G21 10800 0"/>
                    <a:gd name="G24" fmla="+- 10800 0 G20"/>
                    <a:gd name="G25" fmla="+- 5169 10800 0"/>
                    <a:gd name="G26" fmla="?: G9 G17 G25"/>
                    <a:gd name="G27" fmla="?: G9 0 21600"/>
                    <a:gd name="G28" fmla="cos 10800 -7131890"/>
                    <a:gd name="G29" fmla="sin 10800 -7131890"/>
                    <a:gd name="G30" fmla="sin 5169 -713189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7131890 G34 0"/>
                    <a:gd name="G36" fmla="?: G6 G35 G31"/>
                    <a:gd name="G37" fmla="+- 21600 0 G36"/>
                    <a:gd name="G38" fmla="?: G4 0 G33"/>
                    <a:gd name="G39" fmla="?: -713189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223 w 21600"/>
                    <a:gd name="T15" fmla="*/ 3242 h 21600"/>
                    <a:gd name="T16" fmla="*/ 10800 w 21600"/>
                    <a:gd name="T17" fmla="*/ 5631 h 21600"/>
                    <a:gd name="T18" fmla="*/ 13377 w 21600"/>
                    <a:gd name="T19" fmla="*/ 3242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9132" y="5907"/>
                      </a:moveTo>
                      <a:cubicBezTo>
                        <a:pt x="9669" y="5724"/>
                        <a:pt x="10232" y="5630"/>
                        <a:pt x="10800" y="5631"/>
                      </a:cubicBezTo>
                      <a:cubicBezTo>
                        <a:pt x="11367" y="5631"/>
                        <a:pt x="11930" y="5724"/>
                        <a:pt x="12467" y="5907"/>
                      </a:cubicBezTo>
                      <a:lnTo>
                        <a:pt x="14284" y="577"/>
                      </a:lnTo>
                      <a:cubicBezTo>
                        <a:pt x="13162" y="195"/>
                        <a:pt x="11985" y="-1"/>
                        <a:pt x="10799" y="0"/>
                      </a:cubicBezTo>
                      <a:cubicBezTo>
                        <a:pt x="9614" y="0"/>
                        <a:pt x="8437" y="195"/>
                        <a:pt x="7315" y="577"/>
                      </a:cubicBez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>
                  <a:flatTx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206" y="4307"/>
                  <a:ext cx="116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latinLnBrk="1"/>
                  <a:endParaRPr kumimoji="1" lang="en-US" altLang="ko-KR" sz="1400" dirty="0">
                    <a:solidFill>
                      <a:srgbClr val="FFFFFF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</p:grpSp>
        <p:pic>
          <p:nvPicPr>
            <p:cNvPr id="31" name="图片 30" descr="图片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7652" y="4929198"/>
              <a:ext cx="988227" cy="300105"/>
            </a:xfrm>
            <a:prstGeom prst="rect">
              <a:avLst/>
            </a:prstGeom>
          </p:spPr>
        </p:pic>
        <p:pic>
          <p:nvPicPr>
            <p:cNvPr id="32" name="图片 31" descr="图片2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4859" y="5116027"/>
              <a:ext cx="993966" cy="293123"/>
            </a:xfrm>
            <a:prstGeom prst="rect">
              <a:avLst/>
            </a:prstGeom>
          </p:spPr>
        </p:pic>
        <p:pic>
          <p:nvPicPr>
            <p:cNvPr id="33" name="图片 32" descr="图片3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72531" y="4377229"/>
              <a:ext cx="1353423" cy="301055"/>
            </a:xfrm>
            <a:prstGeom prst="rect">
              <a:avLst/>
            </a:prstGeom>
          </p:spPr>
        </p:pic>
      </p:grpSp>
      <p:sp>
        <p:nvSpPr>
          <p:cNvPr id="23" name="圆角矩形 22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多平台管理，一目了然，直接洞察多个账户实用信息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0" y="4143380"/>
            <a:ext cx="5286380" cy="2286016"/>
            <a:chOff x="1512290" y="4267164"/>
            <a:chExt cx="6618340" cy="187216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12290" y="4267164"/>
              <a:ext cx="1828679" cy="1852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2844218" y="4267164"/>
              <a:ext cx="5286412" cy="18721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400" b="1" dirty="0" smtClean="0"/>
                <a:t>如何使“每一分钱”的投放效能达到最大化？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每一分钱用好，必须综合运用竞价功能。比如说：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同步设置分时段竞价和分区域竞价</a:t>
              </a:r>
              <a:r>
                <a:rPr lang="en-US" altLang="zh-CN" sz="1400" dirty="0" smtClean="0">
                  <a:solidFill>
                    <a:schemeClr val="tx1"/>
                  </a:solidFill>
                </a:rPr>
                <a:t>;</a:t>
              </a:r>
              <a:endParaRPr lang="zh-CN" altLang="en-US" sz="1400" dirty="0" smtClean="0">
                <a:solidFill>
                  <a:schemeClr val="tx1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同时设置区间排名竞价和重要词汇立刻竞价</a:t>
              </a:r>
              <a:r>
                <a:rPr lang="en-US" altLang="zh-CN" sz="1400" dirty="0" smtClean="0">
                  <a:solidFill>
                    <a:schemeClr val="tx1"/>
                  </a:solidFill>
                </a:rPr>
                <a:t>;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tx1"/>
                  </a:solidFill>
                </a:rPr>
                <a:t>……</a:t>
              </a:r>
              <a:endParaRPr lang="zh-CN" altLang="en-US" sz="1400" dirty="0" smtClean="0">
                <a:solidFill>
                  <a:schemeClr val="tx1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所以品众为您提供了众多的竞价设置功能。</a:t>
              </a:r>
            </a:p>
          </p:txBody>
        </p:sp>
      </p:grpSp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429127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竞价设置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428596" y="1643050"/>
            <a:ext cx="9144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357655" y="928670"/>
            <a:ext cx="4786345" cy="4497379"/>
            <a:chOff x="4357655" y="928670"/>
            <a:chExt cx="4786345" cy="4497379"/>
          </a:xfrm>
        </p:grpSpPr>
        <p:grpSp>
          <p:nvGrpSpPr>
            <p:cNvPr id="3" name="组合 8"/>
            <p:cNvGrpSpPr/>
            <p:nvPr/>
          </p:nvGrpSpPr>
          <p:grpSpPr>
            <a:xfrm>
              <a:off x="4357655" y="928670"/>
              <a:ext cx="4786345" cy="4497379"/>
              <a:chOff x="267152" y="1142984"/>
              <a:chExt cx="6030431" cy="5926139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12" name="Line 66"/>
              <p:cNvSpPr>
                <a:spLocks noChangeShapeType="1"/>
              </p:cNvSpPr>
              <p:nvPr/>
            </p:nvSpPr>
            <p:spPr bwMode="auto">
              <a:xfrm>
                <a:off x="819150" y="3833813"/>
                <a:ext cx="1914525" cy="0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" name="组合 79"/>
              <p:cNvGrpSpPr/>
              <p:nvPr/>
            </p:nvGrpSpPr>
            <p:grpSpPr>
              <a:xfrm>
                <a:off x="357158" y="1428736"/>
                <a:ext cx="5940425" cy="5640387"/>
                <a:chOff x="1601788" y="981068"/>
                <a:chExt cx="5940425" cy="5640387"/>
              </a:xfrm>
            </p:grpSpPr>
            <p:sp>
              <p:nvSpPr>
                <p:cNvPr id="14" name="Line 5"/>
                <p:cNvSpPr>
                  <a:spLocks noChangeShapeType="1"/>
                </p:cNvSpPr>
                <p:nvPr/>
              </p:nvSpPr>
              <p:spPr bwMode="auto">
                <a:xfrm>
                  <a:off x="3076575" y="2357430"/>
                  <a:ext cx="2895600" cy="2743200"/>
                </a:xfrm>
                <a:prstGeom prst="line">
                  <a:avLst/>
                </a:prstGeom>
                <a:noFill/>
                <a:ln w="12700">
                  <a:noFill/>
                  <a:prstDash val="sysDot"/>
                  <a:round/>
                  <a:headEnd type="triangle" w="sm" len="lg"/>
                  <a:tailEnd type="triangle" w="sm" len="lg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" name="Rectangle 7"/>
                <p:cNvSpPr>
                  <a:spLocks noChangeArrowheads="1"/>
                </p:cNvSpPr>
                <p:nvPr/>
              </p:nvSpPr>
              <p:spPr bwMode="auto">
                <a:xfrm>
                  <a:off x="2695575" y="2052630"/>
                  <a:ext cx="3733800" cy="3429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p3d>
                  <a:bevelT w="190500" h="38100"/>
                </a:sp3d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5" name="组合 30"/>
                <p:cNvGrpSpPr/>
                <p:nvPr/>
              </p:nvGrpSpPr>
              <p:grpSpPr>
                <a:xfrm>
                  <a:off x="1601788" y="981068"/>
                  <a:ext cx="5940425" cy="5640387"/>
                  <a:chOff x="1601788" y="909638"/>
                  <a:chExt cx="5940425" cy="5640387"/>
                </a:xfrm>
              </p:grpSpPr>
              <p:sp>
                <p:nvSpPr>
                  <p:cNvPr id="17" name="Arc 2"/>
                  <p:cNvSpPr>
                    <a:spLocks/>
                  </p:cNvSpPr>
                  <p:nvPr/>
                </p:nvSpPr>
                <p:spPr bwMode="auto">
                  <a:xfrm>
                    <a:off x="1601788" y="909638"/>
                    <a:ext cx="5940425" cy="5640387"/>
                  </a:xfrm>
                  <a:custGeom>
                    <a:avLst/>
                    <a:gdLst>
                      <a:gd name="G0" fmla="+- 21600 0 0"/>
                      <a:gd name="G1" fmla="+- 19418 0 0"/>
                      <a:gd name="G2" fmla="+- 21600 0 0"/>
                      <a:gd name="T0" fmla="*/ 42391 w 43200"/>
                      <a:gd name="T1" fmla="*/ 13562 h 41018"/>
                      <a:gd name="T2" fmla="*/ 12139 w 43200"/>
                      <a:gd name="T3" fmla="*/ 0 h 41018"/>
                      <a:gd name="T4" fmla="*/ 21600 w 43200"/>
                      <a:gd name="T5" fmla="*/ 19418 h 410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3200" h="41018" fill="none" extrusionOk="0">
                        <a:moveTo>
                          <a:pt x="42391" y="13561"/>
                        </a:moveTo>
                        <a:cubicBezTo>
                          <a:pt x="42927" y="15467"/>
                          <a:pt x="43200" y="17438"/>
                          <a:pt x="43200" y="19418"/>
                        </a:cubicBezTo>
                        <a:cubicBezTo>
                          <a:pt x="43200" y="31347"/>
                          <a:pt x="33529" y="41018"/>
                          <a:pt x="21600" y="41018"/>
                        </a:cubicBezTo>
                        <a:cubicBezTo>
                          <a:pt x="9670" y="41018"/>
                          <a:pt x="0" y="31347"/>
                          <a:pt x="0" y="19418"/>
                        </a:cubicBezTo>
                        <a:cubicBezTo>
                          <a:pt x="-1" y="11156"/>
                          <a:pt x="4712" y="3618"/>
                          <a:pt x="12139" y="0"/>
                        </a:cubicBezTo>
                      </a:path>
                      <a:path w="43200" h="41018" stroke="0" extrusionOk="0">
                        <a:moveTo>
                          <a:pt x="42391" y="13561"/>
                        </a:moveTo>
                        <a:cubicBezTo>
                          <a:pt x="42927" y="15467"/>
                          <a:pt x="43200" y="17438"/>
                          <a:pt x="43200" y="19418"/>
                        </a:cubicBezTo>
                        <a:cubicBezTo>
                          <a:pt x="43200" y="31347"/>
                          <a:pt x="33529" y="41018"/>
                          <a:pt x="21600" y="41018"/>
                        </a:cubicBezTo>
                        <a:cubicBezTo>
                          <a:pt x="9670" y="41018"/>
                          <a:pt x="0" y="31347"/>
                          <a:pt x="0" y="19418"/>
                        </a:cubicBezTo>
                        <a:cubicBezTo>
                          <a:pt x="-1" y="11156"/>
                          <a:pt x="4712" y="3618"/>
                          <a:pt x="12139" y="0"/>
                        </a:cubicBezTo>
                        <a:lnTo>
                          <a:pt x="21600" y="19418"/>
                        </a:lnTo>
                        <a:close/>
                      </a:path>
                    </a:pathLst>
                  </a:custGeom>
                  <a:noFill/>
                  <a:ln w="38100">
                    <a:noFill/>
                    <a:prstDash val="sysDot"/>
                    <a:round/>
                    <a:headEnd/>
                    <a:tailEnd type="triangle" w="med" len="med"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/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" name="Line 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57525" y="2286000"/>
                    <a:ext cx="2971800" cy="2743200"/>
                  </a:xfrm>
                  <a:prstGeom prst="line">
                    <a:avLst/>
                  </a:prstGeom>
                  <a:noFill/>
                  <a:ln w="12700">
                    <a:noFill/>
                    <a:prstDash val="sysDot"/>
                    <a:round/>
                    <a:headEnd type="triangle" w="sm" len="lg"/>
                    <a:tailEnd type="triangle" w="sm" len="lg"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" name="Rectangle 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3441700" y="2563813"/>
                    <a:ext cx="2235200" cy="2235200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0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1933575" y="1066800"/>
                    <a:ext cx="5181600" cy="5181600"/>
                  </a:xfrm>
                  <a:custGeom>
                    <a:avLst/>
                    <a:gdLst>
                      <a:gd name="G0" fmla="+- 1065 0 0"/>
                      <a:gd name="G1" fmla="+- 21600 0 1065"/>
                      <a:gd name="G2" fmla="+- 21600 0 1065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065" y="10800"/>
                        </a:moveTo>
                        <a:cubicBezTo>
                          <a:pt x="1065" y="16176"/>
                          <a:pt x="5424" y="20535"/>
                          <a:pt x="10800" y="20535"/>
                        </a:cubicBezTo>
                        <a:cubicBezTo>
                          <a:pt x="16176" y="20535"/>
                          <a:pt x="20535" y="16176"/>
                          <a:pt x="20535" y="10800"/>
                        </a:cubicBezTo>
                        <a:cubicBezTo>
                          <a:pt x="20535" y="5424"/>
                          <a:pt x="16176" y="1065"/>
                          <a:pt x="10800" y="1065"/>
                        </a:cubicBezTo>
                        <a:cubicBezTo>
                          <a:pt x="5424" y="1065"/>
                          <a:pt x="1065" y="5424"/>
                          <a:pt x="1065" y="1080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D1D1D1"/>
                      </a:gs>
                      <a:gs pos="50000">
                        <a:srgbClr val="D1D1D1">
                          <a:gamma/>
                          <a:shade val="46275"/>
                          <a:invGamma/>
                        </a:srgbClr>
                      </a:gs>
                      <a:gs pos="100000">
                        <a:srgbClr val="D1D1D1"/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21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3752850" y="4800600"/>
                    <a:ext cx="1609725" cy="1643063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noFill/>
                    <a:headEnd type="none" w="sm" len="sm"/>
                    <a:tailEnd type="none" w="sm" len="sm"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none" anchor="ctr"/>
                  <a:lstStyle/>
                  <a:p>
                    <a:pPr algn="ctr" eaLnBrk="0" hangingPunct="0"/>
                    <a:endParaRPr kumimoji="1" lang="zh-CN" altLang="zh-CN" sz="1700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 Black" pitchFamily="34" charset="0"/>
                      <a:ea typeface="HY헤드라인M" pitchFamily="18" charset="-127"/>
                    </a:endParaRPr>
                  </a:p>
                </p:txBody>
              </p:sp>
              <p:sp>
                <p:nvSpPr>
                  <p:cNvPr id="22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5753101" y="2838450"/>
                    <a:ext cx="1609724" cy="1643063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solidFill>
                      <a:schemeClr val="bg2"/>
                    </a:solidFill>
                    <a:headEnd type="none" w="sm" len="sm"/>
                    <a:tailEnd type="none" w="sm" len="sm"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none" anchor="ctr"/>
                  <a:lstStyle/>
                  <a:p>
                    <a:pPr algn="ctr" eaLnBrk="0" hangingPunct="0"/>
                    <a:endParaRPr kumimoji="1" lang="zh-CN" altLang="zh-CN" sz="170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 Black" pitchFamily="34" charset="0"/>
                      <a:ea typeface="HY헤드라인M" pitchFamily="18" charset="-127"/>
                    </a:endParaRPr>
                  </a:p>
                </p:txBody>
              </p:sp>
              <p:sp>
                <p:nvSpPr>
                  <p:cNvPr id="23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01917" y="2977209"/>
                    <a:ext cx="2559315" cy="6894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>
                    <a:spAutoFit/>
                  </a:bodyPr>
                  <a:lstStyle/>
                  <a:p>
                    <a:pPr latinLnBrk="1"/>
                    <a:r>
                      <a:rPr kumimoji="1" lang="zh-CN" altLang="en-US" sz="2200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最优</a:t>
                    </a:r>
                    <a:r>
                      <a:rPr kumimoji="1" lang="zh-CN" altLang="en-US" sz="2800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成本</a:t>
                    </a:r>
                    <a:r>
                      <a:rPr kumimoji="1" lang="zh-CN" altLang="en-US" sz="2200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竞价</a:t>
                    </a:r>
                    <a:endParaRPr kumimoji="1" lang="en-US" altLang="ko-KR" sz="2200" b="1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4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3401917" y="3824406"/>
                    <a:ext cx="2430174" cy="6894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square">
                    <a:spAutoFit/>
                  </a:bodyPr>
                  <a:lstStyle/>
                  <a:p>
                    <a:pPr algn="ctr" latinLnBrk="1">
                      <a:spcBef>
                        <a:spcPct val="50000"/>
                      </a:spcBef>
                    </a:pPr>
                    <a:r>
                      <a:rPr kumimoji="1" lang="zh-CN" altLang="en-US" sz="2000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最优</a:t>
                    </a:r>
                    <a:r>
                      <a:rPr kumimoji="1" lang="zh-CN" altLang="en-US" sz="2800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效益</a:t>
                    </a:r>
                    <a:r>
                      <a:rPr kumimoji="1" lang="zh-CN" altLang="en-US" sz="2000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j-ea"/>
                        <a:ea typeface="+mj-ea"/>
                      </a:rPr>
                      <a:t>竞价</a:t>
                    </a:r>
                    <a:endParaRPr kumimoji="1" lang="en-US" altLang="ko-KR" sz="2000" b="1" dirty="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5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3533775" y="3781425"/>
                    <a:ext cx="1981200" cy="0"/>
                  </a:xfrm>
                  <a:prstGeom prst="line">
                    <a:avLst/>
                  </a:prstGeom>
                  <a:noFill/>
                  <a:ln w="9525">
                    <a:noFill/>
                    <a:prstDash val="dash"/>
                    <a:round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171700" y="1457325"/>
                    <a:ext cx="990600" cy="990600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noFill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flatTx/>
                  </a:bodyPr>
                  <a:lstStyle/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随时监控</a:t>
                    </a:r>
                    <a:endParaRPr kumimoji="1" lang="en-US" altLang="zh-CN" sz="1200" b="1" dirty="0" smtClean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竞价幅度</a:t>
                    </a:r>
                    <a:endParaRPr kumimoji="1" lang="en-US" altLang="ko-KR" sz="1200" b="1" dirty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7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154238" y="4953000"/>
                    <a:ext cx="990600" cy="990600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noFill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style>
                  <a:lnRef idx="3">
                    <a:schemeClr val="lt1"/>
                  </a:lnRef>
                  <a:fillRef idx="1">
                    <a:schemeClr val="dk1"/>
                  </a:fillRef>
                  <a:effectRef idx="1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flatTx/>
                  </a:bodyPr>
                  <a:lstStyle/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重要词汇</a:t>
                    </a:r>
                    <a:endParaRPr kumimoji="1" lang="en-US" altLang="zh-CN" sz="1200" b="1" dirty="0" smtClean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立刻竞价</a:t>
                    </a:r>
                    <a:endParaRPr kumimoji="1" lang="en-US" altLang="ko-KR" sz="1200" b="1" dirty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28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5922137" y="4954001"/>
                    <a:ext cx="1286214" cy="1289932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noFill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flatTx/>
                  </a:bodyPr>
                  <a:lstStyle/>
                  <a:p>
                    <a:pPr algn="ctr" latinLnBrk="1">
                      <a:lnSpc>
                        <a:spcPct val="80000"/>
                      </a:lnSpc>
                    </a:pPr>
                    <a:endParaRPr kumimoji="1" lang="en-US" altLang="zh-CN" sz="1500" b="1" dirty="0" smtClean="0">
                      <a:solidFill>
                        <a:srgbClr val="000000"/>
                      </a:solidFill>
                      <a:latin typeface="+mj-ea"/>
                      <a:ea typeface="+mj-ea"/>
                    </a:endParaRPr>
                  </a:p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多层级竞价</a:t>
                    </a:r>
                    <a:endParaRPr kumimoji="1" lang="en-US" altLang="zh-CN" sz="1200" b="1" dirty="0" smtClean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多区间竞价</a:t>
                    </a:r>
                    <a:endParaRPr kumimoji="1" lang="en-US" altLang="zh-CN" sz="1200" b="1" dirty="0" smtClean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  <a:p>
                    <a:pPr algn="ctr" latinLnBrk="1">
                      <a:lnSpc>
                        <a:spcPct val="80000"/>
                      </a:lnSpc>
                    </a:pPr>
                    <a:endParaRPr kumimoji="1" lang="en-US" altLang="ko-KR" sz="1500" b="1" dirty="0">
                      <a:solidFill>
                        <a:srgbClr val="000000"/>
                      </a:solidFill>
                      <a:ea typeface="GulimChe" pitchFamily="49" charset="-127"/>
                    </a:endParaRPr>
                  </a:p>
                </p:txBody>
              </p:sp>
              <p:sp>
                <p:nvSpPr>
                  <p:cNvPr id="29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5922137" y="1376949"/>
                    <a:ext cx="990600" cy="990600"/>
                  </a:xfrm>
                  <a:prstGeom prst="ellipse">
                    <a:avLst/>
                  </a:prstGeom>
                  <a:solidFill>
                    <a:schemeClr val="bg2"/>
                  </a:solidFill>
                  <a:ln>
                    <a:noFill/>
                    <a:headEnd/>
                    <a:tailEnd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flatTx/>
                  </a:bodyPr>
                  <a:lstStyle/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无间段</a:t>
                    </a:r>
                    <a:endParaRPr kumimoji="1" lang="en-US" altLang="zh-CN" sz="1200" b="1" dirty="0" smtClean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  <a:p>
                    <a:pPr algn="ctr" latinLnBrk="1"/>
                    <a:r>
                      <a:rPr kumimoji="1" lang="zh-CN" altLang="en-US" sz="1200" b="1" dirty="0" smtClean="0">
                        <a:solidFill>
                          <a:schemeClr val="bg1"/>
                        </a:solidFill>
                        <a:latin typeface="+mj-ea"/>
                        <a:ea typeface="+mj-ea"/>
                      </a:rPr>
                      <a:t>反复竞价</a:t>
                    </a:r>
                    <a:endParaRPr kumimoji="1" lang="en-US" altLang="ko-KR" sz="1400" b="1" dirty="0">
                      <a:solidFill>
                        <a:schemeClr val="bg1"/>
                      </a:solidFill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1" name="WordArt 22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5922137" y="3353741"/>
                    <a:ext cx="1361451" cy="659458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 fromWordArt="1">
                    <a:prstTxWarp prst="textCanDown">
                      <a:avLst>
                        <a:gd name="adj" fmla="val 30051"/>
                      </a:avLst>
                    </a:prstTxWarp>
                  </a:bodyPr>
                  <a:lstStyle/>
                  <a:p>
                    <a:pPr algn="ctr"/>
                    <a:r>
                      <a:rPr lang="zh-CN" altLang="en-US" sz="4000" b="1" kern="10" dirty="0" smtClean="0">
                        <a:ln w="9525">
                          <a:noFill/>
                          <a:round/>
                          <a:headEnd/>
                          <a:tailEnd/>
                        </a:ln>
                        <a:solidFill>
                          <a:srgbClr val="FFFFFF"/>
                        </a:solidFill>
                        <a:effectLst>
                          <a:outerShdw dist="35921" dir="2700000" algn="ctr" rotWithShape="0">
                            <a:srgbClr val="000000">
                              <a:alpha val="39999"/>
                            </a:srgbClr>
                          </a:outerShdw>
                        </a:effectLst>
                        <a:latin typeface="+mn-ea"/>
                        <a:ea typeface="+mn-ea"/>
                      </a:rPr>
                      <a:t>自由选择</a:t>
                    </a:r>
                    <a:endParaRPr lang="en-US" altLang="zh-CN" sz="4000" b="1" kern="10" dirty="0" smtClean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FFFFFF"/>
                      </a:solidFill>
                      <a:effectLst>
                        <a:outerShdw dist="35921" dir="2700000" algn="ctr" rotWithShape="0">
                          <a:srgbClr val="000000">
                            <a:alpha val="39999"/>
                          </a:srgbClr>
                        </a:outerShdw>
                      </a:effectLst>
                      <a:latin typeface="+mn-ea"/>
                      <a:ea typeface="+mn-ea"/>
                    </a:endParaRPr>
                  </a:p>
                  <a:p>
                    <a:pPr algn="ctr"/>
                    <a:r>
                      <a:rPr lang="zh-CN" altLang="en-US" sz="4000" b="1" kern="10" dirty="0" smtClean="0">
                        <a:ln w="9525">
                          <a:noFill/>
                          <a:round/>
                          <a:headEnd/>
                          <a:tailEnd/>
                        </a:ln>
                        <a:solidFill>
                          <a:srgbClr val="FFFFFF"/>
                        </a:solidFill>
                        <a:effectLst>
                          <a:outerShdw dist="35921" dir="2700000" algn="ctr" rotWithShape="0">
                            <a:srgbClr val="000000">
                              <a:alpha val="39999"/>
                            </a:srgbClr>
                          </a:outerShdw>
                        </a:effectLst>
                        <a:latin typeface="+mn-ea"/>
                        <a:ea typeface="+mn-ea"/>
                      </a:rPr>
                      <a:t>竞价速度</a:t>
                    </a:r>
                    <a:endParaRPr lang="zh-CN" altLang="en-US" sz="40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FFFFFF"/>
                      </a:solidFill>
                      <a:effectLst>
                        <a:outerShdw dist="35921" dir="2700000" algn="ctr" rotWithShape="0">
                          <a:srgbClr val="000000">
                            <a:alpha val="39999"/>
                          </a:srgbClr>
                        </a:outerShdw>
                      </a:effectLst>
                      <a:latin typeface="+mn-ea"/>
                      <a:ea typeface="+mn-ea"/>
                    </a:endParaRPr>
                  </a:p>
                </p:txBody>
              </p:sp>
              <p:sp>
                <p:nvSpPr>
                  <p:cNvPr id="32" name="WordArt 23"/>
                  <p:cNvSpPr>
                    <a:spLocks noChangeArrowheads="1" noChangeShapeType="1" noTextEdit="1"/>
                  </p:cNvSpPr>
                  <p:nvPr/>
                </p:nvSpPr>
                <p:spPr bwMode="auto">
                  <a:xfrm>
                    <a:off x="3761982" y="5236400"/>
                    <a:ext cx="1530110" cy="764351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44450" dist="27940" dir="5400000" algn="ctr">
                      <a:srgbClr val="000000">
                        <a:alpha val="32000"/>
                      </a:srgbClr>
                    </a:outerShdw>
                  </a:effectLst>
                  <a:sp3d>
                    <a:bevelT w="190500" h="38100"/>
                  </a:sp3d>
                </p:spPr>
                <p:txBody>
                  <a:bodyPr wrap="none" fromWordArt="1">
                    <a:prstTxWarp prst="textCanDown">
                      <a:avLst>
                        <a:gd name="adj" fmla="val 33333"/>
                      </a:avLst>
                    </a:prstTxWarp>
                  </a:bodyPr>
                  <a:lstStyle/>
                  <a:p>
                    <a:pPr algn="ctr"/>
                    <a:r>
                      <a:rPr lang="zh-CN" altLang="en-US" sz="3600" b="1" kern="10" dirty="0" smtClean="0">
                        <a:ln w="9525">
                          <a:noFill/>
                          <a:round/>
                          <a:headEnd/>
                          <a:tailEnd/>
                        </a:ln>
                        <a:solidFill>
                          <a:schemeClr val="bg1"/>
                        </a:solidFill>
                        <a:effectLst>
                          <a:outerShdw dist="35921" dir="2700000" algn="ctr" rotWithShape="0">
                            <a:srgbClr val="000000">
                              <a:alpha val="39999"/>
                            </a:srgbClr>
                          </a:outerShdw>
                        </a:effectLst>
                        <a:latin typeface="+mn-ea"/>
                        <a:ea typeface="+mn-ea"/>
                      </a:rPr>
                      <a:t> </a:t>
                    </a:r>
                    <a:r>
                      <a:rPr lang="zh-CN" altLang="en-US" sz="4000" b="1" kern="10" dirty="0" smtClean="0">
                        <a:ln w="9525">
                          <a:noFill/>
                          <a:round/>
                          <a:headEnd/>
                          <a:tailEnd/>
                        </a:ln>
                        <a:solidFill>
                          <a:srgbClr val="FFFFFF"/>
                        </a:solidFill>
                        <a:effectLst>
                          <a:outerShdw dist="35921" dir="2700000" algn="ctr" rotWithShape="0">
                            <a:srgbClr val="000000">
                              <a:alpha val="39999"/>
                            </a:srgbClr>
                          </a:outerShdw>
                        </a:effectLst>
                        <a:latin typeface="+mn-ea"/>
                        <a:ea typeface="+mn-ea"/>
                      </a:rPr>
                      <a:t>价格优先</a:t>
                    </a:r>
                    <a:endParaRPr lang="en-US" altLang="zh-CN" sz="4000" b="1" kern="10" dirty="0" smtClean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FFFFFF"/>
                      </a:solidFill>
                      <a:effectLst>
                        <a:outerShdw dist="35921" dir="2700000" algn="ctr" rotWithShape="0">
                          <a:srgbClr val="000000">
                            <a:alpha val="39999"/>
                          </a:srgbClr>
                        </a:outerShdw>
                      </a:effectLst>
                      <a:latin typeface="+mn-ea"/>
                      <a:ea typeface="+mn-ea"/>
                    </a:endParaRPr>
                  </a:p>
                  <a:p>
                    <a:pPr algn="ctr"/>
                    <a:r>
                      <a:rPr lang="zh-CN" altLang="en-US" sz="4000" b="1" kern="10" dirty="0" smtClean="0">
                        <a:ln w="9525">
                          <a:noFill/>
                          <a:round/>
                          <a:headEnd/>
                          <a:tailEnd/>
                        </a:ln>
                        <a:solidFill>
                          <a:srgbClr val="FFFFFF"/>
                        </a:solidFill>
                        <a:effectLst>
                          <a:outerShdw dist="35921" dir="2700000" algn="ctr" rotWithShape="0">
                            <a:srgbClr val="000000">
                              <a:alpha val="39999"/>
                            </a:srgbClr>
                          </a:outerShdw>
                        </a:effectLst>
                        <a:latin typeface="+mn-ea"/>
                        <a:ea typeface="+mn-ea"/>
                      </a:rPr>
                      <a:t> 位置优先</a:t>
                    </a:r>
                    <a:endParaRPr lang="zh-CN" altLang="en-US" sz="4000" b="1" kern="10" dirty="0">
                      <a:ln w="9525">
                        <a:noFill/>
                        <a:round/>
                        <a:headEnd/>
                        <a:tailEnd/>
                      </a:ln>
                      <a:solidFill>
                        <a:srgbClr val="FFFFFF"/>
                      </a:solidFill>
                      <a:effectLst>
                        <a:outerShdw dist="35921" dir="2700000" algn="ctr" rotWithShape="0">
                          <a:srgbClr val="000000">
                            <a:alpha val="39999"/>
                          </a:srgbClr>
                        </a:outerShdw>
                      </a:effectLst>
                      <a:latin typeface="+mn-ea"/>
                      <a:ea typeface="+mn-ea"/>
                    </a:endParaRPr>
                  </a:p>
                </p:txBody>
              </p:sp>
            </p:grpSp>
          </p:grpSp>
          <p:sp>
            <p:nvSpPr>
              <p:cNvPr id="11" name="Oval 12"/>
              <p:cNvSpPr>
                <a:spLocks noChangeArrowheads="1"/>
              </p:cNvSpPr>
              <p:nvPr/>
            </p:nvSpPr>
            <p:spPr bwMode="auto">
              <a:xfrm>
                <a:off x="267152" y="3402175"/>
                <a:ext cx="1617662" cy="1643062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  <a:headEnd type="none" w="sm" len="sm"/>
                <a:tailEnd type="none" w="sm" len="sm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0" hangingPunct="0"/>
                <a:endParaRPr kumimoji="1" lang="zh-CN" altLang="zh-CN" sz="17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Black" pitchFamily="34" charset="0"/>
                  <a:ea typeface="HY헤드라인M" pitchFamily="18" charset="-127"/>
                </a:endParaRPr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auto">
              <a:xfrm>
                <a:off x="2571736" y="1142984"/>
                <a:ext cx="1673225" cy="1633537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  <a:headEnd type="none" w="sm" len="sm"/>
                <a:tailEnd type="none" w="sm" len="sm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 eaLnBrk="0" hangingPunct="0"/>
                <a:endParaRPr kumimoji="1" lang="zh-CN" altLang="zh-CN" sz="170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Black" pitchFamily="34" charset="0"/>
                  <a:ea typeface="HY헤드라인M" pitchFamily="18" charset="-127"/>
                </a:endParaRPr>
              </a:p>
            </p:txBody>
          </p:sp>
        </p:grpSp>
        <p:sp>
          <p:nvSpPr>
            <p:cNvPr id="3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357686" y="2928934"/>
              <a:ext cx="1152020" cy="571904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0051"/>
                </a:avLst>
              </a:prstTxWarp>
            </a:bodyPr>
            <a:lstStyle/>
            <a:p>
              <a:pPr algn="ctr"/>
              <a:r>
                <a:rPr lang="zh-CN" altLang="en-US" sz="40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000000">
                        <a:alpha val="39999"/>
                      </a:srgbClr>
                    </a:outerShdw>
                  </a:effectLst>
                  <a:latin typeface="+mn-ea"/>
                  <a:ea typeface="+mn-ea"/>
                </a:rPr>
                <a:t>分区域</a:t>
              </a:r>
              <a:endParaRPr lang="en-US" altLang="zh-CN" sz="4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>
                      <a:alpha val="39999"/>
                    </a:srgbClr>
                  </a:outerShdw>
                </a:effectLst>
                <a:latin typeface="+mn-ea"/>
                <a:ea typeface="+mn-ea"/>
              </a:endParaRPr>
            </a:p>
            <a:p>
              <a:pPr algn="ctr"/>
              <a:r>
                <a:rPr lang="zh-CN" altLang="en-US" sz="40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000000">
                        <a:alpha val="39999"/>
                      </a:srgbClr>
                    </a:outerShdw>
                  </a:effectLst>
                  <a:latin typeface="+mn-ea"/>
                  <a:ea typeface="+mn-ea"/>
                </a:rPr>
                <a:t>分时段竞价</a:t>
              </a:r>
              <a:endParaRPr lang="zh-CN" altLang="en-US" sz="4000" b="1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>
                      <a:alpha val="39999"/>
                    </a:srgbClr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5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6286512" y="1142984"/>
              <a:ext cx="1080582" cy="71478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0051"/>
                </a:avLst>
              </a:prstTxWarp>
            </a:bodyPr>
            <a:lstStyle/>
            <a:p>
              <a:pPr algn="ctr" latinLnBrk="1">
                <a:lnSpc>
                  <a:spcPct val="150000"/>
                </a:lnSpc>
              </a:pPr>
              <a:r>
                <a:rPr lang="zh-CN" altLang="en-US" sz="40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000000">
                        <a:alpha val="39999"/>
                      </a:srgbClr>
                    </a:outerShdw>
                  </a:effectLst>
                  <a:latin typeface="+mn-ea"/>
                  <a:ea typeface="+mn-ea"/>
                </a:rPr>
                <a:t>无损</a:t>
              </a:r>
              <a:endParaRPr lang="en-US" altLang="zh-CN" sz="4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000000">
                      <a:alpha val="39999"/>
                    </a:srgbClr>
                  </a:outerShdw>
                </a:effectLst>
                <a:latin typeface="+mn-ea"/>
                <a:ea typeface="+mn-ea"/>
              </a:endParaRPr>
            </a:p>
            <a:p>
              <a:pPr algn="ctr" latinLnBrk="1">
                <a:lnSpc>
                  <a:spcPct val="150000"/>
                </a:lnSpc>
              </a:pPr>
              <a:r>
                <a:rPr lang="zh-CN" altLang="en-US" sz="40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000000">
                        <a:alpha val="39999"/>
                      </a:srgbClr>
                    </a:outerShdw>
                  </a:effectLst>
                  <a:latin typeface="+mn-ea"/>
                  <a:ea typeface="+mn-ea"/>
                </a:rPr>
                <a:t>质量度竞价</a:t>
              </a: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428596" y="1214422"/>
            <a:ext cx="414340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竞价设置</a:t>
            </a:r>
            <a:r>
              <a:rPr lang="en-US" altLang="zh-CN" b="1" dirty="0" smtClean="0">
                <a:solidFill>
                  <a:schemeClr val="tx1"/>
                </a:solidFill>
              </a:rPr>
              <a:t>—</a:t>
            </a:r>
            <a:r>
              <a:rPr lang="zh-CN" altLang="en-US" b="1" dirty="0" smtClean="0">
                <a:solidFill>
                  <a:schemeClr val="tx1"/>
                </a:solidFill>
              </a:rPr>
              <a:t>让每一分钱都花的有效果！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429127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竞价设置（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428596" y="1643050"/>
            <a:ext cx="9144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28596" y="1071546"/>
            <a:ext cx="414340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竞价设置</a:t>
            </a:r>
            <a:r>
              <a:rPr lang="en-US" altLang="zh-CN" b="1" dirty="0" smtClean="0">
                <a:solidFill>
                  <a:schemeClr val="tx1"/>
                </a:solidFill>
              </a:rPr>
              <a:t>—</a:t>
            </a:r>
            <a:r>
              <a:rPr lang="zh-CN" altLang="en-US" b="1" dirty="0" smtClean="0">
                <a:solidFill>
                  <a:schemeClr val="tx1"/>
                </a:solidFill>
              </a:rPr>
              <a:t>让每一分钱都花的有效果！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928670"/>
            <a:ext cx="3904163" cy="331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33909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429132"/>
            <a:ext cx="2928958" cy="160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429132"/>
            <a:ext cx="285312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7" y="4357694"/>
            <a:ext cx="2786081" cy="160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572003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体验优化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428596" y="2056686"/>
            <a:ext cx="91440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</a:t>
            </a:r>
            <a:r>
              <a:rPr lang="zh-CN" altLang="en-US" sz="1600" dirty="0" smtClean="0">
                <a:latin typeface="+mn-ea"/>
                <a:ea typeface="+mn-ea"/>
              </a:rPr>
              <a:t>面对庞杂数据，多维抓取“核心”信息，为制定策略提供正确依据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sz="1600" dirty="0" smtClean="0">
                <a:latin typeface="+mn-ea"/>
                <a:ea typeface="+mn-ea"/>
              </a:rPr>
              <a:t> 直接提示，让“需要优化的问题”一目了然 </a:t>
            </a:r>
            <a:endParaRPr lang="en-US" altLang="zh-CN" sz="1600" dirty="0" smtClean="0">
              <a:latin typeface="+mn-ea"/>
              <a:ea typeface="+mn-ea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sz="1600" dirty="0" smtClean="0">
                <a:latin typeface="+mn-ea"/>
                <a:ea typeface="+mn-ea"/>
              </a:rPr>
              <a:t> 同步给出改善建议，立刻执行，立即见效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zh-CN" sz="1600" dirty="0" smtClean="0">
                <a:latin typeface="+mn-ea"/>
                <a:ea typeface="+mn-ea"/>
              </a:rPr>
              <a:t> </a:t>
            </a:r>
            <a:r>
              <a:rPr lang="zh-CN" altLang="en-US" sz="1600" dirty="0" smtClean="0">
                <a:latin typeface="+mn-ea"/>
                <a:ea typeface="+mn-ea"/>
              </a:rPr>
              <a:t>利用手机客户端软件，随时查看体检信息</a:t>
            </a:r>
          </a:p>
          <a:p>
            <a:pPr>
              <a:lnSpc>
                <a:spcPct val="20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5"/>
          <p:cNvGrpSpPr/>
          <p:nvPr/>
        </p:nvGrpSpPr>
        <p:grpSpPr>
          <a:xfrm>
            <a:off x="428596" y="4214818"/>
            <a:ext cx="7429552" cy="2262176"/>
            <a:chOff x="642910" y="3857628"/>
            <a:chExt cx="7429552" cy="226217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3857628"/>
              <a:ext cx="2698059" cy="226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2786050" y="4071942"/>
              <a:ext cx="5286412" cy="20002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b="1" dirty="0" smtClean="0"/>
                <a:t>持续优化，持续改善，才能持续有效！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系统</a:t>
              </a:r>
              <a:r>
                <a:rPr lang="en-US" sz="1400" dirty="0" smtClean="0">
                  <a:solidFill>
                    <a:schemeClr val="tx1"/>
                  </a:solidFill>
                </a:rPr>
                <a:t>24</a:t>
              </a:r>
              <a:r>
                <a:rPr lang="zh-CN" altLang="en-US" sz="1400" dirty="0" smtClean="0">
                  <a:solidFill>
                    <a:schemeClr val="tx1"/>
                  </a:solidFill>
                </a:rPr>
                <a:t>小时体检优化，无间断提示改善信息。配套保姆提醒功能，短信推送体检信息，配以手机客户端软件，让您一切尽在掌握。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圆角矩形 9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体检优化</a:t>
            </a:r>
            <a:r>
              <a:rPr lang="en-US" altLang="zh-CN" b="1" dirty="0" smtClean="0">
                <a:solidFill>
                  <a:schemeClr val="tx1"/>
                </a:solidFill>
              </a:rPr>
              <a:t>—</a:t>
            </a:r>
            <a:r>
              <a:rPr lang="zh-CN" altLang="en-US" b="1" dirty="0" smtClean="0">
                <a:solidFill>
                  <a:schemeClr val="tx1"/>
                </a:solidFill>
              </a:rPr>
              <a:t>让高超的“优化技术”瞬间掌握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 rot="720436">
            <a:off x="5976024" y="1059967"/>
            <a:ext cx="2786082" cy="1428760"/>
          </a:xfrm>
          <a:prstGeom prst="wedgeEllipseCallout">
            <a:avLst>
              <a:gd name="adj1" fmla="val -70814"/>
              <a:gd name="adj2" fmla="val 2504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方正舒体" pitchFamily="2" charset="-122"/>
                <a:ea typeface="方正舒体" pitchFamily="2" charset="-122"/>
              </a:rPr>
              <a:t>体检结果还可以短信提醒哦！！</a:t>
            </a:r>
            <a:endParaRPr lang="zh-CN" altLang="en-US" sz="2400" dirty="0"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643441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竞争对手检测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357158" y="1928802"/>
            <a:ext cx="914400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竞争对手投了哪些关键词？  </a:t>
            </a:r>
            <a:endParaRPr lang="en-US" altLang="zh-CN" dirty="0" smtClean="0">
              <a:latin typeface="+mn-ea"/>
              <a:ea typeface="+mn-ea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竞争对手的关键词是怎样描述的？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竞争对手是否投放了新产品？  竞争对手是否开拓了新市场？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是否有新进入的竞争对手？  </a:t>
            </a:r>
            <a:endParaRPr lang="en-US" altLang="zh-CN" dirty="0" smtClean="0">
              <a:latin typeface="+mn-ea"/>
              <a:ea typeface="+mn-ea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分地域监测  历史数据查询</a:t>
            </a:r>
          </a:p>
          <a:p>
            <a:pPr>
              <a:lnSpc>
                <a:spcPct val="20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428596" y="4143380"/>
            <a:ext cx="7429552" cy="2262176"/>
            <a:chOff x="642910" y="3857628"/>
            <a:chExt cx="7429552" cy="226217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3857628"/>
              <a:ext cx="2698059" cy="226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2786050" y="4071942"/>
              <a:ext cx="5286412" cy="20002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1400" b="1" dirty="0" smtClean="0"/>
                <a:t>如何监测有意义的“信息“？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通过使用高频率使用词汇的创意监测功能，可以非常迅速的察觉好的创意是如何描述的。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500174"/>
            <a:ext cx="2928958" cy="177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圆角矩形 10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竞争对手监测</a:t>
            </a:r>
            <a:r>
              <a:rPr lang="en-US" altLang="zh-CN" b="1" dirty="0" smtClean="0">
                <a:solidFill>
                  <a:schemeClr val="tx1"/>
                </a:solidFill>
              </a:rPr>
              <a:t>—</a:t>
            </a:r>
            <a:r>
              <a:rPr lang="zh-CN" altLang="en-US" b="1" dirty="0" smtClean="0">
                <a:solidFill>
                  <a:schemeClr val="tx1"/>
                </a:solidFill>
              </a:rPr>
              <a:t>监测有意义的“信息”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5"/>
          <p:cNvSpPr>
            <a:spLocks noGrp="1"/>
          </p:cNvSpPr>
          <p:nvPr>
            <p:ph type="title"/>
          </p:nvPr>
        </p:nvSpPr>
        <p:spPr>
          <a:xfrm>
            <a:off x="428625" y="346075"/>
            <a:ext cx="4572003" cy="582613"/>
          </a:xfrm>
        </p:spPr>
        <p:txBody>
          <a:bodyPr/>
          <a:lstStyle/>
          <a:p>
            <a:pPr algn="l" eaLnBrk="1" hangingPunct="1"/>
            <a:r>
              <a:rPr lang="zh-CN" altLang="en-US" dirty="0" smtClean="0"/>
              <a:t>品众精准</a:t>
            </a:r>
            <a:r>
              <a:rPr lang="zh-CN" altLang="en-US" dirty="0" smtClean="0"/>
              <a:t>大师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报告分析</a:t>
            </a:r>
            <a:endParaRPr lang="zh-CN" altLang="en-US" dirty="0" smtClean="0"/>
          </a:p>
        </p:txBody>
      </p:sp>
      <p:sp>
        <p:nvSpPr>
          <p:cNvPr id="13315" name="矩形 10"/>
          <p:cNvSpPr>
            <a:spLocks noChangeArrowheads="1"/>
          </p:cNvSpPr>
          <p:nvPr/>
        </p:nvSpPr>
        <p:spPr bwMode="auto">
          <a:xfrm>
            <a:off x="285720" y="1857364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有效关键词报告           √ 优质词报告          </a:t>
            </a:r>
            <a:r>
              <a:rPr lang="zh-CN" altLang="en-US" dirty="0" smtClean="0">
                <a:latin typeface="+mn-ea"/>
              </a:rPr>
              <a:t>√ </a:t>
            </a:r>
            <a:r>
              <a:rPr lang="zh-CN" altLang="en-US" dirty="0" smtClean="0">
                <a:latin typeface="+mn-ea"/>
                <a:ea typeface="+mn-ea"/>
              </a:rPr>
              <a:t>高转化词报告       </a:t>
            </a:r>
            <a:endParaRPr lang="en-US" altLang="zh-CN" dirty="0" smtClean="0">
              <a:latin typeface="+mn-ea"/>
              <a:ea typeface="+mn-ea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高消费词报告              </a:t>
            </a:r>
            <a:r>
              <a:rPr lang="zh-CN" altLang="en-US" dirty="0" smtClean="0">
                <a:latin typeface="+mn-ea"/>
              </a:rPr>
              <a:t>√</a:t>
            </a:r>
            <a:r>
              <a:rPr lang="zh-CN" altLang="en-US" dirty="0" smtClean="0">
                <a:latin typeface="+mn-ea"/>
                <a:ea typeface="+mn-ea"/>
              </a:rPr>
              <a:t> 高出价词报告       </a:t>
            </a:r>
            <a:r>
              <a:rPr lang="zh-CN" altLang="en-US" dirty="0" smtClean="0">
                <a:latin typeface="+mn-ea"/>
              </a:rPr>
              <a:t>√</a:t>
            </a:r>
            <a:r>
              <a:rPr lang="zh-CN" altLang="en-US" dirty="0" smtClean="0">
                <a:latin typeface="+mn-ea"/>
                <a:ea typeface="+mn-ea"/>
              </a:rPr>
              <a:t>无效关键词报告</a:t>
            </a: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zh-CN" altLang="en-US" dirty="0" smtClean="0">
                <a:latin typeface="+mn-ea"/>
                <a:ea typeface="+mn-ea"/>
              </a:rPr>
              <a:t> 不宜推广关键词分析    </a:t>
            </a:r>
            <a:r>
              <a:rPr lang="zh-CN" altLang="en-US" dirty="0" smtClean="0">
                <a:latin typeface="+mn-ea"/>
              </a:rPr>
              <a:t>√ </a:t>
            </a:r>
            <a:r>
              <a:rPr lang="zh-CN" altLang="en-US" dirty="0" smtClean="0">
                <a:latin typeface="+mn-ea"/>
                <a:ea typeface="+mn-ea"/>
              </a:rPr>
              <a:t>搜索量过低关键词报告</a:t>
            </a:r>
            <a:endParaRPr lang="en-US" altLang="zh-CN" dirty="0" smtClean="0">
              <a:latin typeface="+mn-ea"/>
              <a:ea typeface="+mn-ea"/>
            </a:endParaRPr>
          </a:p>
          <a:p>
            <a:pPr lvl="0">
              <a:lnSpc>
                <a:spcPct val="200000"/>
              </a:lnSpc>
              <a:buFont typeface="Wingdings" pitchFamily="2" charset="2"/>
              <a:buChar char="ü"/>
            </a:pPr>
            <a:r>
              <a:rPr lang="en-US" altLang="zh-CN" dirty="0" smtClean="0">
                <a:latin typeface="+mn-ea"/>
                <a:ea typeface="+mn-ea"/>
              </a:rPr>
              <a:t> </a:t>
            </a:r>
            <a:r>
              <a:rPr lang="zh-CN" altLang="en-US" dirty="0" smtClean="0">
                <a:latin typeface="+mn-ea"/>
                <a:ea typeface="+mn-ea"/>
              </a:rPr>
              <a:t>多种模板，定制分析</a:t>
            </a:r>
          </a:p>
          <a:p>
            <a:pPr>
              <a:lnSpc>
                <a:spcPct val="20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 smtClean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0404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28596" y="4143380"/>
            <a:ext cx="7429552" cy="2262176"/>
            <a:chOff x="642910" y="3857628"/>
            <a:chExt cx="7429552" cy="226217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3857628"/>
              <a:ext cx="2698059" cy="2262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2786050" y="4071942"/>
              <a:ext cx="5286412" cy="2000264"/>
            </a:xfrm>
            <a:prstGeom prst="rect">
              <a:avLst/>
            </a:prstGeom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ea"/>
                  <a:ea typeface="+mj-ea"/>
                  <a:cs typeface="宋体" pitchFamily="2" charset="-122"/>
                </a:rPr>
                <a:t>品众经验放送：</a:t>
              </a:r>
            </a:p>
            <a:p>
              <a:pPr algn="just">
                <a:lnSpc>
                  <a:spcPct val="200000"/>
                </a:lnSpc>
              </a:pPr>
              <a:r>
                <a:rPr lang="zh-CN" altLang="en-US" sz="1400" b="1" dirty="0" smtClean="0"/>
                <a:t>知道好的，更要关注“不好“的！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1400" dirty="0" smtClean="0">
                  <a:solidFill>
                    <a:schemeClr val="tx1"/>
                  </a:solidFill>
                </a:rPr>
                <a:t>查看报告不是仅仅增强信心，更要知道哪些地方表现不好，同步运用改善功能，推广效果加倍提升。</a:t>
              </a:r>
              <a:endParaRPr lang="zh-CN" altLang="en-US" sz="1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000240"/>
            <a:ext cx="2143108" cy="17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圆角矩形 11"/>
          <p:cNvSpPr/>
          <p:nvPr/>
        </p:nvSpPr>
        <p:spPr>
          <a:xfrm>
            <a:off x="428596" y="1214422"/>
            <a:ext cx="5572164" cy="57150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20000"/>
                  <a:satMod val="180000"/>
                  <a:lumMod val="98000"/>
                </a:schemeClr>
              </a:gs>
              <a:gs pos="4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报告分析</a:t>
            </a:r>
            <a:r>
              <a:rPr lang="en-US" altLang="zh-CN" b="1" dirty="0" smtClean="0">
                <a:solidFill>
                  <a:schemeClr val="tx1"/>
                </a:solidFill>
              </a:rPr>
              <a:t>—</a:t>
            </a:r>
            <a:r>
              <a:rPr lang="zh-CN" altLang="en-US" b="1" dirty="0" smtClean="0">
                <a:solidFill>
                  <a:schemeClr val="tx1"/>
                </a:solidFill>
              </a:rPr>
              <a:t>有重点的看，更要“聪明”的看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9977</TotalTime>
  <Words>1099</Words>
  <Application>Microsoft Macintosh PowerPoint</Application>
  <PresentationFormat>全屏显示(4:3)</PresentationFormat>
  <Paragraphs>148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1_Office 主题</vt:lpstr>
      <vt:lpstr>品众技术强势推出—品众“精准大师” </vt:lpstr>
      <vt:lpstr>品众精准大师，源于品众服务   源自品众技术</vt:lpstr>
      <vt:lpstr>品众精准大师诞生</vt:lpstr>
      <vt:lpstr>品众精准大师—多平台管理</vt:lpstr>
      <vt:lpstr>品众精准大师—竞价设置</vt:lpstr>
      <vt:lpstr>品众精准大师—竞价设置（2）</vt:lpstr>
      <vt:lpstr>品众精准大师—体验优化</vt:lpstr>
      <vt:lpstr>品众精准大师—竞争对手检测</vt:lpstr>
      <vt:lpstr>品众精准大师—报告分析</vt:lpstr>
      <vt:lpstr>品众精准大师—账户合理性分析</vt:lpstr>
      <vt:lpstr>品众精准大师—客户端+网页端</vt:lpstr>
      <vt:lpstr>品众精准大师—技术支持</vt:lpstr>
      <vt:lpstr>品众精准大师—优势展现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这里是主标题</dc:title>
  <dc:creator>zhang wei</dc:creator>
  <cp:lastModifiedBy>楠木</cp:lastModifiedBy>
  <cp:revision>312</cp:revision>
  <dcterms:created xsi:type="dcterms:W3CDTF">2012-11-01T07:15:53Z</dcterms:created>
  <dcterms:modified xsi:type="dcterms:W3CDTF">2013-05-15T03:36:59Z</dcterms:modified>
</cp:coreProperties>
</file>