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4"/>
  </p:notesMasterIdLst>
  <p:handoutMasterIdLst>
    <p:handoutMasterId r:id="rId15"/>
  </p:handoutMasterIdLst>
  <p:sldIdLst>
    <p:sldId id="256" r:id="rId2"/>
    <p:sldId id="264" r:id="rId3"/>
    <p:sldId id="270" r:id="rId4"/>
    <p:sldId id="271" r:id="rId5"/>
    <p:sldId id="272" r:id="rId6"/>
    <p:sldId id="275" r:id="rId7"/>
    <p:sldId id="276" r:id="rId8"/>
    <p:sldId id="277" r:id="rId9"/>
    <p:sldId id="278" r:id="rId10"/>
    <p:sldId id="265" r:id="rId11"/>
    <p:sldId id="284" r:id="rId12"/>
    <p:sldId id="259" r:id="rId1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1DAFF"/>
    <a:srgbClr val="99CCFF"/>
    <a:srgbClr val="111111"/>
    <a:srgbClr val="003366"/>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12" autoAdjust="0"/>
    <p:restoredTop sz="94660"/>
  </p:normalViewPr>
  <p:slideViewPr>
    <p:cSldViewPr showGuides="1">
      <p:cViewPr>
        <p:scale>
          <a:sx n="75" d="100"/>
          <a:sy n="75" d="100"/>
        </p:scale>
        <p:origin x="-2844" y="-1098"/>
      </p:cViewPr>
      <p:guideLst>
        <p:guide orient="horz" pos="164"/>
        <p:guide orient="horz" pos="3657"/>
        <p:guide orient="horz" pos="663"/>
        <p:guide pos="295"/>
        <p:guide pos="5465"/>
      </p:guideLst>
    </p:cSldViewPr>
  </p:slideViewPr>
  <p:notesTextViewPr>
    <p:cViewPr>
      <p:scale>
        <a:sx n="100" d="100"/>
        <a:sy n="100" d="100"/>
      </p:scale>
      <p:origin x="0" y="0"/>
    </p:cViewPr>
  </p:notesTextViewPr>
  <p:notesViewPr>
    <p:cSldViewPr showGuides="1">
      <p:cViewPr varScale="1">
        <p:scale>
          <a:sx n="63" d="100"/>
          <a:sy n="63" d="100"/>
        </p:scale>
        <p:origin x="-1932"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8704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8704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8704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62757AE5-8AA4-427B-8EDA-33098CFB5BBB}" type="slidenum">
              <a:rPr lang="en-US" altLang="zh-CN"/>
              <a:pPr/>
              <a:t>‹#›</a:t>
            </a:fld>
            <a:endParaRPr lang="en-US" altLang="zh-CN"/>
          </a:p>
        </p:txBody>
      </p:sp>
    </p:spTree>
    <p:extLst>
      <p:ext uri="{BB962C8B-B14F-4D97-AF65-F5344CB8AC3E}">
        <p14:creationId xmlns:p14="http://schemas.microsoft.com/office/powerpoint/2010/main" xmlns="" val="13875725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150693-4A23-496C-B2B6-781E15768171}" type="datetimeFigureOut">
              <a:rPr lang="zh-CN" altLang="en-US" smtClean="0"/>
              <a:pPr/>
              <a:t>2015/6/4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3853BA-3BFD-447D-81F1-D21F84353A1D}" type="slidenum">
              <a:rPr lang="zh-CN" altLang="en-US" smtClean="0"/>
              <a:pPr/>
              <a:t>‹#›</a:t>
            </a:fld>
            <a:endParaRPr lang="zh-CN" altLang="en-US"/>
          </a:p>
        </p:txBody>
      </p:sp>
    </p:spTree>
    <p:extLst>
      <p:ext uri="{BB962C8B-B14F-4D97-AF65-F5344CB8AC3E}">
        <p14:creationId xmlns:p14="http://schemas.microsoft.com/office/powerpoint/2010/main" xmlns="" val="103148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rgbClr val="FF9900"/>
                </a:solidFill>
              </a:rPr>
              <a:t>海水中富含氯、钠、镁、钾、硫、钙、溴、碳、锶、硼和氟等占海水中溶解物质总量99.8%以上。提取的化学物质达50多种。由于海水运动产生海洋动力资源，潮汐能、波浪能、海流能及海水因温差和盐差而引起的温差能与盐差能等。估计全球海水温差能的可利用功率达100×10^8千瓦，潮汐能、波浪能、河流能及海水盐差能等可再生功率达10×10^8千瓦。</a:t>
            </a:r>
          </a:p>
          <a:p>
            <a:r>
              <a:rPr lang="zh-CN" altLang="en-US" dirty="0" smtClean="0">
                <a:solidFill>
                  <a:srgbClr val="FF9900"/>
                </a:solidFill>
              </a:rPr>
              <a:t>海洋食品,包括鱼、虾、海带等 </a:t>
            </a:r>
          </a:p>
          <a:p>
            <a:r>
              <a:rPr lang="zh-CN" altLang="en-US" dirty="0" smtClean="0">
                <a:solidFill>
                  <a:srgbClr val="FF9900"/>
                </a:solidFill>
              </a:rPr>
              <a:t>海盐 </a:t>
            </a:r>
          </a:p>
          <a:p>
            <a:r>
              <a:rPr lang="zh-CN" altLang="en-US" dirty="0" smtClean="0">
                <a:solidFill>
                  <a:srgbClr val="FF9900"/>
                </a:solidFill>
              </a:rPr>
              <a:t>矿物资源，如铀、银、金、铜等 </a:t>
            </a:r>
          </a:p>
          <a:p>
            <a:r>
              <a:rPr lang="zh-CN" altLang="en-US" dirty="0" smtClean="0">
                <a:solidFill>
                  <a:srgbClr val="FF9900"/>
                </a:solidFill>
              </a:rPr>
              <a:t>海洋的其他功能还有 </a:t>
            </a:r>
          </a:p>
          <a:p>
            <a:r>
              <a:rPr lang="zh-CN" altLang="en-US" dirty="0" smtClean="0">
                <a:solidFill>
                  <a:srgbClr val="FF9900"/>
                </a:solidFill>
              </a:rPr>
              <a:t>调节气候 ，吸收二氧化碳，形成气流 </a:t>
            </a:r>
          </a:p>
          <a:p>
            <a:r>
              <a:rPr lang="zh-CN" altLang="en-US" dirty="0" smtClean="0">
                <a:solidFill>
                  <a:srgbClr val="FF9900"/>
                </a:solidFill>
              </a:rPr>
              <a:t>蒸发水分有利降雨 </a:t>
            </a:r>
          </a:p>
          <a:p>
            <a:r>
              <a:rPr lang="zh-CN" altLang="en-US" dirty="0" smtClean="0">
                <a:solidFill>
                  <a:srgbClr val="FF9900"/>
                </a:solidFill>
              </a:rPr>
              <a:t>提供能源 </a:t>
            </a:r>
          </a:p>
          <a:p>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fld id="{2E3853BA-3BFD-447D-81F1-D21F84353A1D}" type="slidenum">
              <a:rPr lang="zh-CN" altLang="en-US" smtClean="0"/>
              <a:pPr/>
              <a:t>5</a:t>
            </a:fld>
            <a:endParaRPr lang="zh-CN" altLang="en-US"/>
          </a:p>
        </p:txBody>
      </p:sp>
    </p:spTree>
    <p:extLst>
      <p:ext uri="{BB962C8B-B14F-4D97-AF65-F5344CB8AC3E}">
        <p14:creationId xmlns:p14="http://schemas.microsoft.com/office/powerpoint/2010/main" xmlns="" val="2376696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b="40073"/>
          <a:stretch/>
        </p:blipFill>
        <p:spPr>
          <a:xfrm>
            <a:off x="0" y="3143168"/>
            <a:ext cx="9143999" cy="3726242"/>
          </a:xfrm>
          <a:prstGeom prst="rect">
            <a:avLst/>
          </a:prstGeom>
        </p:spPr>
      </p:pic>
      <p:sp>
        <p:nvSpPr>
          <p:cNvPr id="3" name="等腰三角形 2"/>
          <p:cNvSpPr/>
          <p:nvPr userDrawn="1"/>
        </p:nvSpPr>
        <p:spPr>
          <a:xfrm>
            <a:off x="-17810" y="2817954"/>
            <a:ext cx="9161810" cy="1598570"/>
          </a:xfrm>
          <a:custGeom>
            <a:avLst/>
            <a:gdLst/>
            <a:ahLst/>
            <a:cxnLst/>
            <a:rect l="l" t="t" r="r" b="b"/>
            <a:pathLst>
              <a:path w="9161810" h="1598570">
                <a:moveTo>
                  <a:pt x="4613258" y="604"/>
                </a:moveTo>
                <a:cubicBezTo>
                  <a:pt x="5994558" y="8225"/>
                  <a:pt x="7391994" y="87747"/>
                  <a:pt x="9161810" y="228709"/>
                </a:cubicBezTo>
                <a:lnTo>
                  <a:pt x="9161810" y="323704"/>
                </a:lnTo>
                <a:cubicBezTo>
                  <a:pt x="6178208" y="1798993"/>
                  <a:pt x="3972985" y="2154958"/>
                  <a:pt x="4986" y="527800"/>
                </a:cubicBezTo>
                <a:lnTo>
                  <a:pt x="0" y="218064"/>
                </a:lnTo>
                <a:cubicBezTo>
                  <a:pt x="1781150" y="61369"/>
                  <a:pt x="3188621" y="-7256"/>
                  <a:pt x="4613258" y="60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2"/>
          <p:cNvSpPr/>
          <p:nvPr userDrawn="1"/>
        </p:nvSpPr>
        <p:spPr>
          <a:xfrm>
            <a:off x="-8760" y="3056462"/>
            <a:ext cx="9329514" cy="1380650"/>
          </a:xfrm>
          <a:custGeom>
            <a:avLst/>
            <a:gdLst>
              <a:gd name="connsiteX0" fmla="*/ 0 w 9324528"/>
              <a:gd name="connsiteY0" fmla="*/ 1224136 h 1224136"/>
              <a:gd name="connsiteX1" fmla="*/ 4662264 w 9324528"/>
              <a:gd name="connsiteY1" fmla="*/ 0 h 1224136"/>
              <a:gd name="connsiteX2" fmla="*/ 9324528 w 9324528"/>
              <a:gd name="connsiteY2" fmla="*/ 1224136 h 1224136"/>
              <a:gd name="connsiteX3" fmla="*/ 0 w 9324528"/>
              <a:gd name="connsiteY3" fmla="*/ 1224136 h 1224136"/>
              <a:gd name="connsiteX0" fmla="*/ 0 w 9324528"/>
              <a:gd name="connsiteY0" fmla="*/ 957436 h 957436"/>
              <a:gd name="connsiteX1" fmla="*/ 166464 w 9324528"/>
              <a:gd name="connsiteY1" fmla="*/ 0 h 957436"/>
              <a:gd name="connsiteX2" fmla="*/ 9324528 w 9324528"/>
              <a:gd name="connsiteY2" fmla="*/ 957436 h 957436"/>
              <a:gd name="connsiteX3" fmla="*/ 0 w 9324528"/>
              <a:gd name="connsiteY3" fmla="*/ 957436 h 957436"/>
              <a:gd name="connsiteX0" fmla="*/ 0 w 9305478"/>
              <a:gd name="connsiteY0" fmla="*/ 290686 h 957436"/>
              <a:gd name="connsiteX1" fmla="*/ 147414 w 9305478"/>
              <a:gd name="connsiteY1" fmla="*/ 0 h 957436"/>
              <a:gd name="connsiteX2" fmla="*/ 9305478 w 9305478"/>
              <a:gd name="connsiteY2" fmla="*/ 957436 h 957436"/>
              <a:gd name="connsiteX3" fmla="*/ 0 w 9305478"/>
              <a:gd name="connsiteY3" fmla="*/ 290686 h 957436"/>
              <a:gd name="connsiteX0" fmla="*/ 0 w 9324528"/>
              <a:gd name="connsiteY0" fmla="*/ 290686 h 290686"/>
              <a:gd name="connsiteX1" fmla="*/ 147414 w 9324528"/>
              <a:gd name="connsiteY1" fmla="*/ 0 h 290686"/>
              <a:gd name="connsiteX2" fmla="*/ 9324528 w 9324528"/>
              <a:gd name="connsiteY2" fmla="*/ 4936 h 290686"/>
              <a:gd name="connsiteX3" fmla="*/ 0 w 9324528"/>
              <a:gd name="connsiteY3" fmla="*/ 290686 h 290686"/>
              <a:gd name="connsiteX0" fmla="*/ 0 w 9324528"/>
              <a:gd name="connsiteY0" fmla="*/ 290686 h 631136"/>
              <a:gd name="connsiteX1" fmla="*/ 147414 w 9324528"/>
              <a:gd name="connsiteY1" fmla="*/ 0 h 631136"/>
              <a:gd name="connsiteX2" fmla="*/ 9324528 w 9324528"/>
              <a:gd name="connsiteY2" fmla="*/ 4936 h 631136"/>
              <a:gd name="connsiteX3" fmla="*/ 0 w 9324528"/>
              <a:gd name="connsiteY3" fmla="*/ 290686 h 631136"/>
              <a:gd name="connsiteX0" fmla="*/ 0 w 9324528"/>
              <a:gd name="connsiteY0" fmla="*/ 290686 h 1276083"/>
              <a:gd name="connsiteX1" fmla="*/ 147414 w 9324528"/>
              <a:gd name="connsiteY1" fmla="*/ 0 h 1276083"/>
              <a:gd name="connsiteX2" fmla="*/ 9324528 w 9324528"/>
              <a:gd name="connsiteY2" fmla="*/ 4936 h 1276083"/>
              <a:gd name="connsiteX3" fmla="*/ 0 w 9324528"/>
              <a:gd name="connsiteY3" fmla="*/ 290686 h 1276083"/>
              <a:gd name="connsiteX0" fmla="*/ 0 w 9324528"/>
              <a:gd name="connsiteY0" fmla="*/ 290686 h 1426164"/>
              <a:gd name="connsiteX1" fmla="*/ 147414 w 9324528"/>
              <a:gd name="connsiteY1" fmla="*/ 0 h 1426164"/>
              <a:gd name="connsiteX2" fmla="*/ 9324528 w 9324528"/>
              <a:gd name="connsiteY2" fmla="*/ 4936 h 1426164"/>
              <a:gd name="connsiteX3" fmla="*/ 0 w 9324528"/>
              <a:gd name="connsiteY3" fmla="*/ 290686 h 1426164"/>
              <a:gd name="connsiteX0" fmla="*/ 0 w 9324528"/>
              <a:gd name="connsiteY0" fmla="*/ 290686 h 1426164"/>
              <a:gd name="connsiteX1" fmla="*/ 147414 w 9324528"/>
              <a:gd name="connsiteY1" fmla="*/ 0 h 1426164"/>
              <a:gd name="connsiteX2" fmla="*/ 9324528 w 9324528"/>
              <a:gd name="connsiteY2" fmla="*/ 4936 h 1426164"/>
              <a:gd name="connsiteX3" fmla="*/ 0 w 9324528"/>
              <a:gd name="connsiteY3" fmla="*/ 290686 h 1426164"/>
              <a:gd name="connsiteX0" fmla="*/ 0 w 9324528"/>
              <a:gd name="connsiteY0" fmla="*/ 290686 h 1426164"/>
              <a:gd name="connsiteX1" fmla="*/ 147414 w 9324528"/>
              <a:gd name="connsiteY1" fmla="*/ 0 h 1426164"/>
              <a:gd name="connsiteX2" fmla="*/ 9324528 w 9324528"/>
              <a:gd name="connsiteY2" fmla="*/ 4936 h 1426164"/>
              <a:gd name="connsiteX3" fmla="*/ 0 w 9324528"/>
              <a:gd name="connsiteY3" fmla="*/ 290686 h 1426164"/>
              <a:gd name="connsiteX0" fmla="*/ 4986 w 9329514"/>
              <a:gd name="connsiteY0" fmla="*/ 309736 h 1445214"/>
              <a:gd name="connsiteX1" fmla="*/ 0 w 9329514"/>
              <a:gd name="connsiteY1" fmla="*/ 0 h 1445214"/>
              <a:gd name="connsiteX2" fmla="*/ 9329514 w 9329514"/>
              <a:gd name="connsiteY2" fmla="*/ 23986 h 1445214"/>
              <a:gd name="connsiteX3" fmla="*/ 4986 w 9329514"/>
              <a:gd name="connsiteY3" fmla="*/ 309736 h 1445214"/>
              <a:gd name="connsiteX0" fmla="*/ 4986 w 9329514"/>
              <a:gd name="connsiteY0" fmla="*/ 309736 h 1445214"/>
              <a:gd name="connsiteX1" fmla="*/ 0 w 9329514"/>
              <a:gd name="connsiteY1" fmla="*/ 0 h 1445214"/>
              <a:gd name="connsiteX2" fmla="*/ 9329514 w 9329514"/>
              <a:gd name="connsiteY2" fmla="*/ 23986 h 1445214"/>
              <a:gd name="connsiteX3" fmla="*/ 4986 w 9329514"/>
              <a:gd name="connsiteY3" fmla="*/ 309736 h 1445214"/>
              <a:gd name="connsiteX0" fmla="*/ 4986 w 9329514"/>
              <a:gd name="connsiteY0" fmla="*/ 309736 h 1445214"/>
              <a:gd name="connsiteX1" fmla="*/ 0 w 9329514"/>
              <a:gd name="connsiteY1" fmla="*/ 0 h 1445214"/>
              <a:gd name="connsiteX2" fmla="*/ 9329514 w 9329514"/>
              <a:gd name="connsiteY2" fmla="*/ 23986 h 1445214"/>
              <a:gd name="connsiteX3" fmla="*/ 4986 w 9329514"/>
              <a:gd name="connsiteY3" fmla="*/ 309736 h 1445214"/>
              <a:gd name="connsiteX0" fmla="*/ 4986 w 9329514"/>
              <a:gd name="connsiteY0" fmla="*/ 309736 h 1425563"/>
              <a:gd name="connsiteX1" fmla="*/ 0 w 9329514"/>
              <a:gd name="connsiteY1" fmla="*/ 0 h 1425563"/>
              <a:gd name="connsiteX2" fmla="*/ 9329514 w 9329514"/>
              <a:gd name="connsiteY2" fmla="*/ 23986 h 1425563"/>
              <a:gd name="connsiteX3" fmla="*/ 4986 w 9329514"/>
              <a:gd name="connsiteY3" fmla="*/ 309736 h 1425563"/>
              <a:gd name="connsiteX0" fmla="*/ 4986 w 9329514"/>
              <a:gd name="connsiteY0" fmla="*/ 309736 h 1425563"/>
              <a:gd name="connsiteX1" fmla="*/ 0 w 9329514"/>
              <a:gd name="connsiteY1" fmla="*/ 0 h 1425563"/>
              <a:gd name="connsiteX2" fmla="*/ 9329514 w 9329514"/>
              <a:gd name="connsiteY2" fmla="*/ 23986 h 1425563"/>
              <a:gd name="connsiteX3" fmla="*/ 4986 w 9329514"/>
              <a:gd name="connsiteY3" fmla="*/ 309736 h 1425563"/>
              <a:gd name="connsiteX0" fmla="*/ 4986 w 9329514"/>
              <a:gd name="connsiteY0" fmla="*/ 309736 h 1380650"/>
              <a:gd name="connsiteX1" fmla="*/ 0 w 9329514"/>
              <a:gd name="connsiteY1" fmla="*/ 0 h 1380650"/>
              <a:gd name="connsiteX2" fmla="*/ 9329514 w 9329514"/>
              <a:gd name="connsiteY2" fmla="*/ 23986 h 1380650"/>
              <a:gd name="connsiteX3" fmla="*/ 4986 w 9329514"/>
              <a:gd name="connsiteY3" fmla="*/ 309736 h 1380650"/>
            </a:gdLst>
            <a:ahLst/>
            <a:cxnLst>
              <a:cxn ang="0">
                <a:pos x="connsiteX0" y="connsiteY0"/>
              </a:cxn>
              <a:cxn ang="0">
                <a:pos x="connsiteX1" y="connsiteY1"/>
              </a:cxn>
              <a:cxn ang="0">
                <a:pos x="connsiteX2" y="connsiteY2"/>
              </a:cxn>
              <a:cxn ang="0">
                <a:pos x="connsiteX3" y="connsiteY3"/>
              </a:cxn>
            </a:cxnLst>
            <a:rect l="l" t="t" r="r" b="b"/>
            <a:pathLst>
              <a:path w="9329514" h="1380650">
                <a:moveTo>
                  <a:pt x="4986" y="309736"/>
                </a:moveTo>
                <a:lnTo>
                  <a:pt x="0" y="0"/>
                </a:lnTo>
                <a:cubicBezTo>
                  <a:pt x="2716138" y="1297045"/>
                  <a:pt x="5984726" y="1622541"/>
                  <a:pt x="9329514" y="23986"/>
                </a:cubicBezTo>
                <a:cubicBezTo>
                  <a:pt x="6259438" y="1567036"/>
                  <a:pt x="4046612" y="1967086"/>
                  <a:pt x="4986" y="309736"/>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8" name="Picture 4" descr="E:\OFFICE\ppt\7.1图片素材\地球\shutterstock_21205000-[Converted].jpg"/>
          <p:cNvPicPr>
            <a:picLocks noChangeAspect="1" noChangeArrowheads="1"/>
          </p:cNvPicPr>
          <p:nvPr userDrawn="1"/>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xmlns="" val="0"/>
              </a:ext>
            </a:extLst>
          </a:blip>
          <a:srcRect l="653" t="71194" r="1603" b="-1"/>
          <a:stretch/>
        </p:blipFill>
        <p:spPr bwMode="auto">
          <a:xfrm>
            <a:off x="1322735" y="20962"/>
            <a:ext cx="6480720" cy="339904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xmlns="" val="245893988"/>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xmlns="" val="2022806234"/>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海洋资源的开发利用">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zh-CN" altLang="en-US" dirty="0" smtClean="0"/>
              <a:t>海洋资源的开发与利用</a:t>
            </a:r>
            <a:endParaRPr lang="zh-CN" altLang="en-US" dirty="0"/>
          </a:p>
        </p:txBody>
      </p:sp>
    </p:spTree>
    <p:extLst>
      <p:ext uri="{BB962C8B-B14F-4D97-AF65-F5344CB8AC3E}">
        <p14:creationId xmlns:p14="http://schemas.microsoft.com/office/powerpoint/2010/main" xmlns="" val="2833502777"/>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海洋环境污染及生态破坏">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zh-CN" altLang="en-US" dirty="0" smtClean="0"/>
              <a:t>海洋环境污染及生态破坏</a:t>
            </a:r>
            <a:endParaRPr lang="zh-CN" altLang="en-US" dirty="0"/>
          </a:p>
        </p:txBody>
      </p:sp>
    </p:spTree>
    <p:extLst>
      <p:ext uri="{BB962C8B-B14F-4D97-AF65-F5344CB8AC3E}">
        <p14:creationId xmlns:p14="http://schemas.microsoft.com/office/powerpoint/2010/main" xmlns="" val="2484631132"/>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899737751"/>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 name="Picture 4" descr="E:\OFFICE\ppt\7.1图片素材\地球\shutterstock_21205000-[Converted].jpg"/>
          <p:cNvPicPr>
            <a:picLocks noChangeAspect="1" noChangeArrowheads="1"/>
          </p:cNvPicPr>
          <p:nvPr userDrawn="1"/>
        </p:nvPicPr>
        <p:blipFill rotWithShape="1">
          <a:blip r:embed="rId8" cstate="print">
            <a:duotone>
              <a:schemeClr val="accent5">
                <a:shade val="45000"/>
                <a:satMod val="135000"/>
              </a:schemeClr>
              <a:prstClr val="white"/>
            </a:duotone>
            <a:extLst>
              <a:ext uri="{28A0092B-C50C-407E-A947-70E740481C1C}">
                <a14:useLocalDpi xmlns:a14="http://schemas.microsoft.com/office/drawing/2010/main" xmlns="" val="0"/>
              </a:ext>
            </a:extLst>
          </a:blip>
          <a:srcRect t="70082"/>
          <a:stretch/>
        </p:blipFill>
        <p:spPr bwMode="auto">
          <a:xfrm>
            <a:off x="6778900" y="239593"/>
            <a:ext cx="1920046" cy="781617"/>
          </a:xfrm>
          <a:prstGeom prst="rect">
            <a:avLst/>
          </a:prstGeom>
          <a:noFill/>
          <a:extLst>
            <a:ext uri="{909E8E84-426E-40DD-AFC4-6F175D3DCCD1}">
              <a14:hiddenFill xmlns:a14="http://schemas.microsoft.com/office/drawing/2010/main" xmlns="">
                <a:solidFill>
                  <a:srgbClr val="FFFFFF"/>
                </a:solidFill>
              </a14:hiddenFill>
            </a:ext>
          </a:extLst>
        </p:spPr>
      </p:pic>
      <p:pic>
        <p:nvPicPr>
          <p:cNvPr id="2" name="图片 1"/>
          <p:cNvPicPr>
            <a:picLocks noChangeAspect="1"/>
          </p:cNvPicPr>
          <p:nvPr userDrawn="1"/>
        </p:nvPicPr>
        <p:blipFill rotWithShape="1">
          <a:blip r:embed="rId9" cstate="print">
            <a:extLst>
              <a:ext uri="{28A0092B-C50C-407E-A947-70E740481C1C}">
                <a14:useLocalDpi xmlns:a14="http://schemas.microsoft.com/office/drawing/2010/main" xmlns="" val="0"/>
              </a:ext>
            </a:extLst>
          </a:blip>
          <a:srcRect t="56282" b="15173"/>
          <a:stretch/>
        </p:blipFill>
        <p:spPr>
          <a:xfrm>
            <a:off x="0" y="5760840"/>
            <a:ext cx="9143999" cy="1097160"/>
          </a:xfrm>
          <a:prstGeom prst="rect">
            <a:avLst/>
          </a:prstGeom>
        </p:spPr>
      </p:pic>
      <p:sp>
        <p:nvSpPr>
          <p:cNvPr id="93188" name="Rectangle 4"/>
          <p:cNvSpPr>
            <a:spLocks noGrp="1" noChangeArrowheads="1"/>
          </p:cNvSpPr>
          <p:nvPr>
            <p:ph type="title"/>
          </p:nvPr>
        </p:nvSpPr>
        <p:spPr bwMode="auto">
          <a:xfrm>
            <a:off x="457200" y="274638"/>
            <a:ext cx="8229600" cy="561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93189" name="Rectangle 5"/>
          <p:cNvSpPr>
            <a:spLocks noGrp="1" noChangeArrowheads="1"/>
          </p:cNvSpPr>
          <p:nvPr>
            <p:ph type="body" idx="1"/>
          </p:nvPr>
        </p:nvSpPr>
        <p:spPr bwMode="auto">
          <a:xfrm>
            <a:off x="457200" y="1052513"/>
            <a:ext cx="8229600" cy="4464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 id="2147483660" r:id="rId5"/>
    <p:sldLayoutId id="2147483658" r:id="rId6"/>
  </p:sldLayoutIdLst>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txStyles>
    <p:titleStyle>
      <a:lvl1pPr marL="342900" indent="-342900" algn="l" rtl="0" fontAlgn="base">
        <a:spcBef>
          <a:spcPct val="0"/>
        </a:spcBef>
        <a:spcAft>
          <a:spcPct val="0"/>
        </a:spcAft>
        <a:buFont typeface="Arial" pitchFamily="34" charset="0"/>
        <a:buChar char="♥"/>
        <a:defRPr sz="2400" b="1">
          <a:solidFill>
            <a:srgbClr val="0070C0"/>
          </a:solidFill>
          <a:latin typeface="+mj-lt"/>
          <a:ea typeface="+mj-ea"/>
          <a:cs typeface="+mj-cs"/>
        </a:defRPr>
      </a:lvl1pPr>
      <a:lvl2pPr algn="l" rtl="0" fontAlgn="base">
        <a:spcBef>
          <a:spcPct val="0"/>
        </a:spcBef>
        <a:spcAft>
          <a:spcPct val="0"/>
        </a:spcAft>
        <a:defRPr sz="2400">
          <a:solidFill>
            <a:schemeClr val="tx2"/>
          </a:solidFill>
          <a:latin typeface="Arial" charset="0"/>
          <a:ea typeface="黑体" pitchFamily="2" charset="-122"/>
        </a:defRPr>
      </a:lvl2pPr>
      <a:lvl3pPr algn="l" rtl="0" fontAlgn="base">
        <a:spcBef>
          <a:spcPct val="0"/>
        </a:spcBef>
        <a:spcAft>
          <a:spcPct val="0"/>
        </a:spcAft>
        <a:defRPr sz="2400">
          <a:solidFill>
            <a:schemeClr val="tx2"/>
          </a:solidFill>
          <a:latin typeface="Arial" charset="0"/>
          <a:ea typeface="黑体" pitchFamily="2" charset="-122"/>
        </a:defRPr>
      </a:lvl3pPr>
      <a:lvl4pPr algn="l" rtl="0" fontAlgn="base">
        <a:spcBef>
          <a:spcPct val="0"/>
        </a:spcBef>
        <a:spcAft>
          <a:spcPct val="0"/>
        </a:spcAft>
        <a:defRPr sz="2400">
          <a:solidFill>
            <a:schemeClr val="tx2"/>
          </a:solidFill>
          <a:latin typeface="Arial" charset="0"/>
          <a:ea typeface="黑体" pitchFamily="2" charset="-122"/>
        </a:defRPr>
      </a:lvl4pPr>
      <a:lvl5pPr algn="l" rtl="0" fontAlgn="base">
        <a:spcBef>
          <a:spcPct val="0"/>
        </a:spcBef>
        <a:spcAft>
          <a:spcPct val="0"/>
        </a:spcAft>
        <a:defRPr sz="2400">
          <a:solidFill>
            <a:schemeClr val="tx2"/>
          </a:solidFill>
          <a:latin typeface="Arial" charset="0"/>
          <a:ea typeface="黑体" pitchFamily="2" charset="-122"/>
        </a:defRPr>
      </a:lvl5pPr>
      <a:lvl6pPr marL="457200" algn="l" rtl="0" fontAlgn="base">
        <a:spcBef>
          <a:spcPct val="0"/>
        </a:spcBef>
        <a:spcAft>
          <a:spcPct val="0"/>
        </a:spcAft>
        <a:defRPr sz="2400">
          <a:solidFill>
            <a:schemeClr val="tx2"/>
          </a:solidFill>
          <a:latin typeface="Arial" charset="0"/>
          <a:ea typeface="黑体" pitchFamily="2" charset="-122"/>
        </a:defRPr>
      </a:lvl6pPr>
      <a:lvl7pPr marL="914400" algn="l" rtl="0" fontAlgn="base">
        <a:spcBef>
          <a:spcPct val="0"/>
        </a:spcBef>
        <a:spcAft>
          <a:spcPct val="0"/>
        </a:spcAft>
        <a:defRPr sz="2400">
          <a:solidFill>
            <a:schemeClr val="tx2"/>
          </a:solidFill>
          <a:latin typeface="Arial" charset="0"/>
          <a:ea typeface="黑体" pitchFamily="2" charset="-122"/>
        </a:defRPr>
      </a:lvl7pPr>
      <a:lvl8pPr marL="1371600" algn="l" rtl="0" fontAlgn="base">
        <a:spcBef>
          <a:spcPct val="0"/>
        </a:spcBef>
        <a:spcAft>
          <a:spcPct val="0"/>
        </a:spcAft>
        <a:defRPr sz="2400">
          <a:solidFill>
            <a:schemeClr val="tx2"/>
          </a:solidFill>
          <a:latin typeface="Arial" charset="0"/>
          <a:ea typeface="黑体" pitchFamily="2" charset="-122"/>
        </a:defRPr>
      </a:lvl8pPr>
      <a:lvl9pPr marL="1828800" algn="l" rtl="0" fontAlgn="base">
        <a:spcBef>
          <a:spcPct val="0"/>
        </a:spcBef>
        <a:spcAft>
          <a:spcPct val="0"/>
        </a:spcAft>
        <a:defRPr sz="2400">
          <a:solidFill>
            <a:schemeClr val="tx2"/>
          </a:solidFill>
          <a:latin typeface="Arial" charset="0"/>
          <a:ea typeface="黑体" pitchFamily="2" charset="-122"/>
        </a:defRPr>
      </a:lvl9pPr>
    </p:titleStyle>
    <p:bodyStyle>
      <a:lvl1pPr marL="342900" indent="-342900" algn="l" rtl="0" fontAlgn="base">
        <a:spcBef>
          <a:spcPct val="20000"/>
        </a:spcBef>
        <a:spcAft>
          <a:spcPct val="0"/>
        </a:spcAft>
        <a:buChar char="•"/>
        <a:defRPr sz="2000">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ea typeface="+mn-ea"/>
        </a:defRPr>
      </a:lvl2pPr>
      <a:lvl3pPr marL="1143000" indent="-228600" algn="l" rtl="0" fontAlgn="base">
        <a:spcBef>
          <a:spcPct val="20000"/>
        </a:spcBef>
        <a:spcAft>
          <a:spcPct val="0"/>
        </a:spcAft>
        <a:buChar char="•"/>
        <a:defRPr sz="20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 Id="rId5" Type="http://schemas.openxmlformats.org/officeDocument/2006/relationships/image" Target="../media/image20.jpe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Rectangle 9"/>
          <p:cNvSpPr>
            <a:spLocks noChangeArrowheads="1"/>
          </p:cNvSpPr>
          <p:nvPr/>
        </p:nvSpPr>
        <p:spPr bwMode="black">
          <a:xfrm>
            <a:off x="468313" y="2473716"/>
            <a:ext cx="8181088" cy="519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50000"/>
                    </a:schemeClr>
                  </a:outerShdw>
                </a:effectLst>
              </a14:hiddenEffects>
            </a:ext>
          </a:extLst>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ea"/>
                <a:ea typeface="+mj-ea"/>
              </a:rPr>
              <a:t>关爱海洋</a:t>
            </a:r>
            <a:r>
              <a:rPr lang="en-US" altLang="zh-CN"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ea"/>
                <a:ea typeface="+mj-ea"/>
              </a:rPr>
              <a:t>.</a:t>
            </a:r>
            <a:r>
              <a:rPr lang="zh-CN" alt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ea"/>
                <a:ea typeface="+mj-ea"/>
              </a:rPr>
              <a:t>让我们行动起来</a:t>
            </a:r>
            <a:endParaRPr lang="zh-CN" alt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ea"/>
              <a:ea typeface="+mj-ea"/>
            </a:endParaRPr>
          </a:p>
        </p:txBody>
      </p:sp>
      <p:sp>
        <p:nvSpPr>
          <p:cNvPr id="2058" name="Rectangle 10"/>
          <p:cNvSpPr>
            <a:spLocks noChangeArrowheads="1"/>
          </p:cNvSpPr>
          <p:nvPr/>
        </p:nvSpPr>
        <p:spPr bwMode="black">
          <a:xfrm>
            <a:off x="468313" y="2992828"/>
            <a:ext cx="8207375" cy="503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lnSpc>
                <a:spcPct val="130000"/>
              </a:lnSpc>
            </a:pPr>
            <a:endParaRPr lang="zh-CN" altLang="en-US" sz="1600" dirty="0">
              <a:latin typeface="+mn-ea"/>
              <a:ea typeface="+mn-ea"/>
            </a:endParaRPr>
          </a:p>
        </p:txBody>
      </p:sp>
    </p:spTree>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588" y="4797152"/>
            <a:ext cx="9142412" cy="2060848"/>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endParaRPr>
          </a:p>
        </p:txBody>
      </p:sp>
      <p:pic>
        <p:nvPicPr>
          <p:cNvPr id="3" name="Picture 2" descr="创意公益广告！！！沙漏"/>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a:xfrm>
            <a:off x="1588" y="0"/>
            <a:ext cx="4859337" cy="6858000"/>
          </a:xfrm>
          <a:prstGeom prst="rect">
            <a:avLst/>
          </a:prstGeom>
          <a:ln/>
        </p:spPr>
      </p:pic>
      <p:sp>
        <p:nvSpPr>
          <p:cNvPr id="5" name="TextBox 4"/>
          <p:cNvSpPr txBox="1"/>
          <p:nvPr/>
        </p:nvSpPr>
        <p:spPr>
          <a:xfrm>
            <a:off x="5233279" y="2823794"/>
            <a:ext cx="3442409" cy="1077218"/>
          </a:xfrm>
          <a:prstGeom prst="rect">
            <a:avLst/>
          </a:prstGeom>
          <a:noFill/>
        </p:spPr>
        <p:txBody>
          <a:bodyPr wrap="square" rtlCol="0">
            <a:spAutoFit/>
          </a:bodyPr>
          <a:lstStyle/>
          <a:p>
            <a:r>
              <a:rPr lang="zh-CN" altLang="en-US" sz="3200" b="1" dirty="0" smtClean="0">
                <a:latin typeface="+mj-ea"/>
                <a:ea typeface="+mj-ea"/>
              </a:rPr>
              <a:t>如果我们再不作为</a:t>
            </a:r>
            <a:endParaRPr lang="en-US" altLang="zh-CN" sz="3200" b="1" dirty="0" smtClean="0">
              <a:latin typeface="+mj-ea"/>
              <a:ea typeface="+mj-ea"/>
            </a:endParaRPr>
          </a:p>
          <a:p>
            <a:r>
              <a:rPr lang="zh-CN" altLang="en-US" sz="3200" b="1" dirty="0" smtClean="0">
                <a:latin typeface="+mj-ea"/>
                <a:ea typeface="+mj-ea"/>
              </a:rPr>
              <a:t>有一天</a:t>
            </a:r>
            <a:r>
              <a:rPr lang="en-US" altLang="zh-CN" sz="3200" b="1" dirty="0" smtClean="0">
                <a:latin typeface="+mj-ea"/>
                <a:ea typeface="+mj-ea"/>
              </a:rPr>
              <a:t>……</a:t>
            </a:r>
            <a:endParaRPr lang="zh-CN" altLang="en-US" sz="3200" b="1" dirty="0">
              <a:latin typeface="+mj-ea"/>
              <a:ea typeface="+mj-ea"/>
            </a:endParaRPr>
          </a:p>
        </p:txBody>
      </p:sp>
    </p:spTree>
    <p:extLst>
      <p:ext uri="{BB962C8B-B14F-4D97-AF65-F5344CB8AC3E}">
        <p14:creationId xmlns:p14="http://schemas.microsoft.com/office/powerpoint/2010/main" xmlns="" val="23808575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3" name="图片 2"/>
          <p:cNvPicPr>
            <a:picLocks noChangeAspect="1"/>
          </p:cNvPicPr>
          <p:nvPr/>
        </p:nvPicPr>
        <p:blipFill rotWithShape="1">
          <a:blip r:embed="rId2" cstate="print">
            <a:extLst>
              <a:ext uri="{28A0092B-C50C-407E-A947-70E740481C1C}">
                <a14:useLocalDpi xmlns:a14="http://schemas.microsoft.com/office/drawing/2010/main" xmlns="" val="0"/>
              </a:ext>
            </a:extLst>
          </a:blip>
          <a:srcRect b="5254"/>
          <a:stretch/>
        </p:blipFill>
        <p:spPr>
          <a:xfrm>
            <a:off x="-2254" y="0"/>
            <a:ext cx="9146254" cy="6919343"/>
          </a:xfrm>
          <a:prstGeom prst="rect">
            <a:avLst/>
          </a:prstGeom>
        </p:spPr>
      </p:pic>
      <p:sp>
        <p:nvSpPr>
          <p:cNvPr id="4" name="TextBox 3"/>
          <p:cNvSpPr txBox="1"/>
          <p:nvPr/>
        </p:nvSpPr>
        <p:spPr>
          <a:xfrm>
            <a:off x="826456" y="423917"/>
            <a:ext cx="6193815" cy="523220"/>
          </a:xfrm>
          <a:prstGeom prst="rect">
            <a:avLst/>
          </a:prstGeom>
          <a:noFill/>
        </p:spPr>
        <p:txBody>
          <a:bodyPr wrap="square" rtlCol="0">
            <a:spAutoFit/>
          </a:bodyPr>
          <a:lstStyle/>
          <a:p>
            <a:r>
              <a:rPr lang="zh-CN" altLang="en-US" sz="2800" b="1" dirty="0" smtClean="0">
                <a:latin typeface="+mj-ea"/>
                <a:ea typeface="+mj-ea"/>
              </a:rPr>
              <a:t>还大海一片蔚蓝     给未来一线生机</a:t>
            </a:r>
            <a:endParaRPr lang="zh-CN" altLang="en-US" sz="2800" b="1" dirty="0">
              <a:latin typeface="+mj-ea"/>
              <a:ea typeface="+mj-ea"/>
            </a:endParaRPr>
          </a:p>
        </p:txBody>
      </p:sp>
    </p:spTree>
    <p:extLst>
      <p:ext uri="{BB962C8B-B14F-4D97-AF65-F5344CB8AC3E}">
        <p14:creationId xmlns:p14="http://schemas.microsoft.com/office/powerpoint/2010/main" xmlns="" val="25018150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ChangeArrowheads="1"/>
          </p:cNvSpPr>
          <p:nvPr/>
        </p:nvSpPr>
        <p:spPr bwMode="black">
          <a:xfrm>
            <a:off x="-6162" y="2924944"/>
            <a:ext cx="9144000" cy="381000"/>
          </a:xfrm>
          <a:prstGeom prst="rect">
            <a:avLst/>
          </a:prstGeom>
          <a:noFill/>
          <a:ln>
            <a:noFill/>
          </a:ln>
          <a:effectLst/>
          <a:extLst>
            <a:ext uri="{909E8E84-426E-40DD-AFC4-6F175D3DCCD1}">
              <a14:hiddenFill xmlns:a14="http://schemas.microsoft.com/office/drawing/2010/main" xmlns="">
                <a:solidFill>
                  <a:srgbClr val="49CACD"/>
                </a:solidFill>
              </a14:hiddenFill>
            </a:ext>
            <a:ext uri="{91240B29-F687-4F45-9708-019B960494DF}">
              <a14:hiddenLine xmlns:a14="http://schemas.microsoft.com/office/drawing/2010/main" xmlns="" w="9525">
                <a:solidFill>
                  <a:srgbClr val="666699"/>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gn="ctr">
              <a:lnSpc>
                <a:spcPct val="130000"/>
              </a:lnSpc>
            </a:pPr>
            <a:endParaRPr lang="en-US" altLang="zh-CN" sz="1600" dirty="0">
              <a:latin typeface="+mn-ea"/>
              <a:ea typeface="+mn-ea"/>
            </a:endParaRPr>
          </a:p>
        </p:txBody>
      </p:sp>
      <p:sp>
        <p:nvSpPr>
          <p:cNvPr id="6149" name="Rectangle 5"/>
          <p:cNvSpPr>
            <a:spLocks noChangeArrowheads="1"/>
          </p:cNvSpPr>
          <p:nvPr/>
        </p:nvSpPr>
        <p:spPr bwMode="black">
          <a:xfrm>
            <a:off x="-6162" y="2204219"/>
            <a:ext cx="9144000" cy="792162"/>
          </a:xfrm>
          <a:prstGeom prst="rect">
            <a:avLst/>
          </a:prstGeom>
          <a:noFill/>
          <a:ln>
            <a:noFill/>
          </a:ln>
          <a:effectLst/>
          <a:extLst>
            <a:ext uri="{909E8E84-426E-40DD-AFC4-6F175D3DCCD1}">
              <a14:hiddenFill xmlns:a14="http://schemas.microsoft.com/office/drawing/2010/main" xmlns="">
                <a:solidFill>
                  <a:srgbClr val="49CACD"/>
                </a:solidFill>
              </a14:hiddenFill>
            </a:ext>
            <a:ext uri="{91240B29-F687-4F45-9708-019B960494DF}">
              <a14:hiddenLine xmlns:a14="http://schemas.microsoft.com/office/drawing/2010/main" xmlns="" w="9525">
                <a:solidFill>
                  <a:srgbClr val="666699"/>
                </a:solidFill>
                <a:miter lim="800000"/>
                <a:headEnd/>
                <a:tailEnd/>
              </a14:hiddenLine>
            </a:ext>
            <a:ext uri="{AF507438-7753-43E0-B8FC-AC1667EBCBE1}">
              <a14:hiddenEffects xmlns:a14="http://schemas.microsoft.com/office/drawing/2010/main" xmlns="">
                <a:effectLst>
                  <a:outerShdw dist="35921" dir="2700000" algn="ctr" rotWithShape="0">
                    <a:schemeClr val="bg2">
                      <a:alpha val="50000"/>
                    </a:schemeClr>
                  </a:outerShdw>
                </a:effectLst>
              </a14:hiddenEffects>
            </a:ext>
          </a:extLst>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ea"/>
                <a:ea typeface="+mn-ea"/>
              </a:rPr>
              <a:t>感谢您的关注</a:t>
            </a: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目录</a:t>
            </a:r>
            <a:endParaRPr lang="zh-CN" altLang="en-US" dirty="0"/>
          </a:p>
        </p:txBody>
      </p:sp>
      <p:grpSp>
        <p:nvGrpSpPr>
          <p:cNvPr id="16" name="组合 15"/>
          <p:cNvGrpSpPr/>
          <p:nvPr/>
        </p:nvGrpSpPr>
        <p:grpSpPr>
          <a:xfrm>
            <a:off x="681237" y="1560239"/>
            <a:ext cx="1800000" cy="2880000"/>
            <a:chOff x="681237" y="1560239"/>
            <a:chExt cx="1800000" cy="2880000"/>
          </a:xfrm>
        </p:grpSpPr>
        <p:pic>
          <p:nvPicPr>
            <p:cNvPr id="4" name="图片 3"/>
            <p:cNvPicPr preferRelativeResize="0">
              <a:picLocks/>
            </p:cNvPicPr>
            <p:nvPr/>
          </p:nvPicPr>
          <p:blipFill>
            <a:blip r:embed="rId2" cstate="print">
              <a:extLst>
                <a:ext uri="{28A0092B-C50C-407E-A947-70E740481C1C}">
                  <a14:useLocalDpi xmlns:a14="http://schemas.microsoft.com/office/drawing/2010/main" xmlns="" val="0"/>
                </a:ext>
              </a:extLst>
            </a:blip>
            <a:stretch>
              <a:fillRect/>
            </a:stretch>
          </p:blipFill>
          <p:spPr>
            <a:xfrm>
              <a:off x="681237" y="1560239"/>
              <a:ext cx="1800000" cy="2880000"/>
            </a:xfrm>
            <a:prstGeom prst="rect">
              <a:avLst/>
            </a:prstGeom>
            <a:ln w="12700">
              <a:solidFill>
                <a:schemeClr val="bg1"/>
              </a:solidFill>
            </a:ln>
            <a:effectLst>
              <a:outerShdw blurRad="50800" dist="38100" dir="2700000" algn="tl" rotWithShape="0">
                <a:prstClr val="black">
                  <a:alpha val="40000"/>
                </a:prstClr>
              </a:outerShdw>
            </a:effectLst>
          </p:spPr>
        </p:pic>
        <p:sp>
          <p:nvSpPr>
            <p:cNvPr id="7" name="矩形 6"/>
            <p:cNvSpPr/>
            <p:nvPr/>
          </p:nvSpPr>
          <p:spPr>
            <a:xfrm>
              <a:off x="683568" y="3404220"/>
              <a:ext cx="1785600" cy="600844"/>
            </a:xfrm>
            <a:prstGeom prst="rect">
              <a:avLst/>
            </a:prstGeom>
            <a:solidFill>
              <a:schemeClr val="tx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705025" y="3519976"/>
              <a:ext cx="1764000" cy="369332"/>
            </a:xfrm>
            <a:prstGeom prst="rect">
              <a:avLst/>
            </a:prstGeom>
            <a:noFill/>
          </p:spPr>
          <p:txBody>
            <a:bodyPr wrap="square" rtlCol="0">
              <a:spAutoFit/>
            </a:bodyPr>
            <a:lstStyle/>
            <a:p>
              <a:pPr algn="ctr"/>
              <a:r>
                <a:rPr lang="zh-CN" altLang="en-US" dirty="0" smtClean="0">
                  <a:ln w="18415" cmpd="sng">
                    <a:solidFill>
                      <a:srgbClr val="FFFFFF"/>
                    </a:solidFill>
                    <a:prstDash val="solid"/>
                  </a:ln>
                  <a:solidFill>
                    <a:srgbClr val="FFFFFF"/>
                  </a:solidFill>
                  <a:latin typeface="Adobe 仿宋 Std R" pitchFamily="18" charset="-122"/>
                  <a:ea typeface="Adobe 仿宋 Std R" pitchFamily="18" charset="-122"/>
                </a:rPr>
                <a:t>海洋简介</a:t>
              </a:r>
              <a:endParaRPr lang="zh-CN" altLang="en-US" dirty="0">
                <a:ln w="18415" cmpd="sng">
                  <a:solidFill>
                    <a:srgbClr val="FFFFFF"/>
                  </a:solidFill>
                  <a:prstDash val="solid"/>
                </a:ln>
                <a:solidFill>
                  <a:srgbClr val="FFFFFF"/>
                </a:solidFill>
                <a:latin typeface="Adobe 仿宋 Std R" pitchFamily="18" charset="-122"/>
                <a:ea typeface="Adobe 仿宋 Std R" pitchFamily="18" charset="-122"/>
              </a:endParaRPr>
            </a:p>
          </p:txBody>
        </p:sp>
      </p:grpSp>
      <p:grpSp>
        <p:nvGrpSpPr>
          <p:cNvPr id="17" name="组合 16"/>
          <p:cNvGrpSpPr/>
          <p:nvPr/>
        </p:nvGrpSpPr>
        <p:grpSpPr>
          <a:xfrm>
            <a:off x="2625453" y="1560239"/>
            <a:ext cx="1800000" cy="2880000"/>
            <a:chOff x="2625453" y="1560239"/>
            <a:chExt cx="1800000" cy="2880000"/>
          </a:xfrm>
        </p:grpSpPr>
        <p:pic>
          <p:nvPicPr>
            <p:cNvPr id="3" name="图片 2"/>
            <p:cNvPicPr preferRelativeResize="0">
              <a:picLocks/>
            </p:cNvPicPr>
            <p:nvPr/>
          </p:nvPicPr>
          <p:blipFill rotWithShape="1">
            <a:blip r:embed="rId3" cstate="print">
              <a:extLst>
                <a:ext uri="{28A0092B-C50C-407E-A947-70E740481C1C}">
                  <a14:useLocalDpi xmlns:a14="http://schemas.microsoft.com/office/drawing/2010/main" xmlns="" val="0"/>
                </a:ext>
              </a:extLst>
            </a:blip>
            <a:srcRect l="29341" t="5900" r="24211"/>
            <a:stretch/>
          </p:blipFill>
          <p:spPr>
            <a:xfrm>
              <a:off x="2625453" y="1560239"/>
              <a:ext cx="1800000" cy="2880000"/>
            </a:xfrm>
            <a:prstGeom prst="rect">
              <a:avLst/>
            </a:prstGeom>
            <a:ln w="12700">
              <a:solidFill>
                <a:schemeClr val="bg1"/>
              </a:solidFill>
            </a:ln>
            <a:effectLst>
              <a:outerShdw blurRad="50800" dist="38100" dir="2700000" algn="tl" rotWithShape="0">
                <a:prstClr val="black">
                  <a:alpha val="40000"/>
                </a:prstClr>
              </a:outerShdw>
            </a:effectLst>
          </p:spPr>
        </p:pic>
        <p:sp>
          <p:nvSpPr>
            <p:cNvPr id="8" name="矩形 7"/>
            <p:cNvSpPr/>
            <p:nvPr/>
          </p:nvSpPr>
          <p:spPr>
            <a:xfrm>
              <a:off x="2627784" y="3374876"/>
              <a:ext cx="1782000" cy="600844"/>
            </a:xfrm>
            <a:prstGeom prst="rect">
              <a:avLst/>
            </a:prstGeom>
            <a:solidFill>
              <a:schemeClr val="tx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2636541" y="3519976"/>
              <a:ext cx="1764000" cy="369332"/>
            </a:xfrm>
            <a:prstGeom prst="rect">
              <a:avLst/>
            </a:prstGeom>
            <a:noFill/>
          </p:spPr>
          <p:txBody>
            <a:bodyPr wrap="square" rtlCol="0">
              <a:spAutoFit/>
            </a:bodyPr>
            <a:lstStyle/>
            <a:p>
              <a:pPr algn="ctr"/>
              <a:r>
                <a:rPr lang="zh-CN" altLang="en-US" dirty="0" smtClean="0">
                  <a:ln w="18415" cmpd="sng">
                    <a:solidFill>
                      <a:srgbClr val="FFFFFF"/>
                    </a:solidFill>
                    <a:prstDash val="solid"/>
                  </a:ln>
                  <a:solidFill>
                    <a:srgbClr val="FFFFFF"/>
                  </a:solidFill>
                  <a:latin typeface="Adobe 仿宋 Std R" pitchFamily="18" charset="-122"/>
                  <a:ea typeface="Adobe 仿宋 Std R" pitchFamily="18" charset="-122"/>
                </a:rPr>
                <a:t>资源开发利用</a:t>
              </a:r>
              <a:endParaRPr lang="zh-CN" altLang="en-US" dirty="0">
                <a:ln w="18415" cmpd="sng">
                  <a:solidFill>
                    <a:srgbClr val="FFFFFF"/>
                  </a:solidFill>
                  <a:prstDash val="solid"/>
                </a:ln>
                <a:solidFill>
                  <a:srgbClr val="FFFFFF"/>
                </a:solidFill>
                <a:latin typeface="Adobe 仿宋 Std R" pitchFamily="18" charset="-122"/>
                <a:ea typeface="Adobe 仿宋 Std R" pitchFamily="18" charset="-122"/>
              </a:endParaRPr>
            </a:p>
          </p:txBody>
        </p:sp>
      </p:grpSp>
      <p:grpSp>
        <p:nvGrpSpPr>
          <p:cNvPr id="18" name="组合 17"/>
          <p:cNvGrpSpPr/>
          <p:nvPr/>
        </p:nvGrpSpPr>
        <p:grpSpPr>
          <a:xfrm>
            <a:off x="4569669" y="1560239"/>
            <a:ext cx="2090562" cy="2880000"/>
            <a:chOff x="4569669" y="1560239"/>
            <a:chExt cx="2090562" cy="2880000"/>
          </a:xfrm>
        </p:grpSpPr>
        <p:pic>
          <p:nvPicPr>
            <p:cNvPr id="6" name="图片 5"/>
            <p:cNvPicPr preferRelativeResize="0">
              <a:picLocks/>
            </p:cNvPicPr>
            <p:nvPr/>
          </p:nvPicPr>
          <p:blipFill rotWithShape="1">
            <a:blip r:embed="rId4" cstate="print">
              <a:extLst>
                <a:ext uri="{28A0092B-C50C-407E-A947-70E740481C1C}">
                  <a14:useLocalDpi xmlns:a14="http://schemas.microsoft.com/office/drawing/2010/main" xmlns="" val="0"/>
                </a:ext>
              </a:extLst>
            </a:blip>
            <a:srcRect l="24053" r="30157"/>
            <a:stretch/>
          </p:blipFill>
          <p:spPr>
            <a:xfrm>
              <a:off x="4569669" y="1560239"/>
              <a:ext cx="1800000" cy="2880000"/>
            </a:xfrm>
            <a:prstGeom prst="rect">
              <a:avLst/>
            </a:prstGeom>
            <a:ln w="12700">
              <a:solidFill>
                <a:schemeClr val="bg1"/>
              </a:solidFill>
            </a:ln>
            <a:effectLst>
              <a:outerShdw blurRad="50800" dist="38100" dir="2700000" algn="tl" rotWithShape="0">
                <a:prstClr val="black">
                  <a:alpha val="40000"/>
                </a:prstClr>
              </a:outerShdw>
            </a:effectLst>
          </p:spPr>
        </p:pic>
        <p:sp>
          <p:nvSpPr>
            <p:cNvPr id="9" name="矩形 8"/>
            <p:cNvSpPr/>
            <p:nvPr/>
          </p:nvSpPr>
          <p:spPr>
            <a:xfrm>
              <a:off x="4571256" y="3374876"/>
              <a:ext cx="1800000" cy="600844"/>
            </a:xfrm>
            <a:prstGeom prst="rect">
              <a:avLst/>
            </a:prstGeom>
            <a:solidFill>
              <a:schemeClr val="tx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4592712" y="3490632"/>
              <a:ext cx="2067519" cy="369332"/>
            </a:xfrm>
            <a:prstGeom prst="rect">
              <a:avLst/>
            </a:prstGeom>
            <a:noFill/>
          </p:spPr>
          <p:txBody>
            <a:bodyPr wrap="square" rtlCol="0">
              <a:spAutoFit/>
            </a:bodyPr>
            <a:lstStyle/>
            <a:p>
              <a:r>
                <a:rPr lang="zh-CN" altLang="en-US" dirty="0">
                  <a:ln w="18415" cmpd="sng">
                    <a:solidFill>
                      <a:srgbClr val="FFFFFF"/>
                    </a:solidFill>
                    <a:prstDash val="solid"/>
                  </a:ln>
                  <a:solidFill>
                    <a:srgbClr val="FFFFFF"/>
                  </a:solidFill>
                  <a:latin typeface="Adobe 仿宋 Std R" pitchFamily="18" charset="-122"/>
                  <a:ea typeface="Adobe 仿宋 Std R" pitchFamily="18" charset="-122"/>
                </a:rPr>
                <a:t>污染及生态破坏</a:t>
              </a:r>
            </a:p>
          </p:txBody>
        </p:sp>
      </p:grpSp>
      <p:grpSp>
        <p:nvGrpSpPr>
          <p:cNvPr id="19" name="组合 18"/>
          <p:cNvGrpSpPr/>
          <p:nvPr/>
        </p:nvGrpSpPr>
        <p:grpSpPr>
          <a:xfrm>
            <a:off x="6513885" y="1560239"/>
            <a:ext cx="1803819" cy="2880000"/>
            <a:chOff x="6513885" y="1560239"/>
            <a:chExt cx="1803819" cy="2880000"/>
          </a:xfrm>
        </p:grpSpPr>
        <p:pic>
          <p:nvPicPr>
            <p:cNvPr id="5" name="图片 4"/>
            <p:cNvPicPr preferRelativeResize="0">
              <a:picLocks/>
            </p:cNvPicPr>
            <p:nvPr/>
          </p:nvPicPr>
          <p:blipFill>
            <a:blip r:embed="rId5" cstate="print">
              <a:extLst>
                <a:ext uri="{28A0092B-C50C-407E-A947-70E740481C1C}">
                  <a14:useLocalDpi xmlns:a14="http://schemas.microsoft.com/office/drawing/2010/main" xmlns="" val="0"/>
                </a:ext>
              </a:extLst>
            </a:blip>
            <a:stretch>
              <a:fillRect/>
            </a:stretch>
          </p:blipFill>
          <p:spPr>
            <a:xfrm>
              <a:off x="6513885" y="1560239"/>
              <a:ext cx="1800000" cy="2880000"/>
            </a:xfrm>
            <a:prstGeom prst="rect">
              <a:avLst/>
            </a:prstGeom>
            <a:ln w="12700">
              <a:solidFill>
                <a:schemeClr val="bg1"/>
              </a:solidFill>
            </a:ln>
            <a:effectLst>
              <a:outerShdw blurRad="50800" dist="38100" dir="2700000" algn="tl" rotWithShape="0">
                <a:prstClr val="black">
                  <a:alpha val="40000"/>
                </a:prstClr>
              </a:outerShdw>
            </a:effectLst>
          </p:spPr>
        </p:pic>
        <p:sp>
          <p:nvSpPr>
            <p:cNvPr id="10" name="矩形 9"/>
            <p:cNvSpPr/>
            <p:nvPr/>
          </p:nvSpPr>
          <p:spPr>
            <a:xfrm>
              <a:off x="6517704" y="3374876"/>
              <a:ext cx="1800000" cy="600844"/>
            </a:xfrm>
            <a:prstGeom prst="rect">
              <a:avLst/>
            </a:prstGeom>
            <a:solidFill>
              <a:schemeClr val="tx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6531885" y="3519976"/>
              <a:ext cx="1764000" cy="369332"/>
            </a:xfrm>
            <a:prstGeom prst="rect">
              <a:avLst/>
            </a:prstGeom>
            <a:noFill/>
          </p:spPr>
          <p:txBody>
            <a:bodyPr wrap="square" rtlCol="0">
              <a:spAutoFit/>
            </a:bodyPr>
            <a:lstStyle/>
            <a:p>
              <a:pPr algn="ctr"/>
              <a:r>
                <a:rPr lang="zh-CN" altLang="en-US" dirty="0" smtClean="0">
                  <a:ln w="18415" cmpd="sng">
                    <a:solidFill>
                      <a:srgbClr val="FFFFFF"/>
                    </a:solidFill>
                    <a:prstDash val="solid"/>
                  </a:ln>
                  <a:solidFill>
                    <a:srgbClr val="FFFFFF"/>
                  </a:solidFill>
                  <a:latin typeface="Adobe 仿宋 Std R" pitchFamily="18" charset="-122"/>
                  <a:ea typeface="Adobe 仿宋 Std R" pitchFamily="18" charset="-122"/>
                </a:rPr>
                <a:t>保护海洋</a:t>
              </a:r>
              <a:endParaRPr lang="zh-CN" altLang="en-US" dirty="0">
                <a:ln w="18415" cmpd="sng">
                  <a:solidFill>
                    <a:srgbClr val="FFFFFF"/>
                  </a:solidFill>
                  <a:prstDash val="solid"/>
                </a:ln>
                <a:solidFill>
                  <a:srgbClr val="FFFFFF"/>
                </a:solidFill>
                <a:latin typeface="Adobe 仿宋 Std R" pitchFamily="18" charset="-122"/>
                <a:ea typeface="Adobe 仿宋 Std R" pitchFamily="18" charset="-122"/>
              </a:endParaRPr>
            </a:p>
          </p:txBody>
        </p:sp>
      </p:gr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300"/>
                                  </p:stCondLst>
                                  <p:childTnLst>
                                    <p:set>
                                      <p:cBhvr>
                                        <p:cTn id="12" dur="1" fill="hold">
                                          <p:stCondLst>
                                            <p:cond delay="0"/>
                                          </p:stCondLst>
                                        </p:cTn>
                                        <p:tgtEl>
                                          <p:spTgt spid="17"/>
                                        </p:tgtEl>
                                        <p:attrNameLst>
                                          <p:attrName>style.visibility</p:attrName>
                                        </p:attrNameLst>
                                      </p:cBhvr>
                                      <p:to>
                                        <p:strVal val="visible"/>
                                      </p:to>
                                    </p:set>
                                    <p:anim calcmode="lin" valueType="num">
                                      <p:cBhvr>
                                        <p:cTn id="13" dur="1000" fill="hold"/>
                                        <p:tgtEl>
                                          <p:spTgt spid="17"/>
                                        </p:tgtEl>
                                        <p:attrNameLst>
                                          <p:attrName>ppt_w</p:attrName>
                                        </p:attrNameLst>
                                      </p:cBhvr>
                                      <p:tavLst>
                                        <p:tav tm="0">
                                          <p:val>
                                            <p:fltVal val="0"/>
                                          </p:val>
                                        </p:tav>
                                        <p:tav tm="100000">
                                          <p:val>
                                            <p:strVal val="#ppt_w"/>
                                          </p:val>
                                        </p:tav>
                                      </p:tavLst>
                                    </p:anim>
                                    <p:anim calcmode="lin" valueType="num">
                                      <p:cBhvr>
                                        <p:cTn id="14" dur="1000" fill="hold"/>
                                        <p:tgtEl>
                                          <p:spTgt spid="17"/>
                                        </p:tgtEl>
                                        <p:attrNameLst>
                                          <p:attrName>ppt_h</p:attrName>
                                        </p:attrNameLst>
                                      </p:cBhvr>
                                      <p:tavLst>
                                        <p:tav tm="0">
                                          <p:val>
                                            <p:fltVal val="0"/>
                                          </p:val>
                                        </p:tav>
                                        <p:tav tm="100000">
                                          <p:val>
                                            <p:strVal val="#ppt_h"/>
                                          </p:val>
                                        </p:tav>
                                      </p:tavLst>
                                    </p:anim>
                                    <p:anim calcmode="lin" valueType="num">
                                      <p:cBhvr>
                                        <p:cTn id="15"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7"/>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7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 calcmode="lin" valueType="num">
                                      <p:cBhvr>
                                        <p:cTn id="21"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8"/>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1100"/>
                                  </p:stCondLst>
                                  <p:childTnLst>
                                    <p:set>
                                      <p:cBhvr>
                                        <p:cTn id="24" dur="1" fill="hold">
                                          <p:stCondLst>
                                            <p:cond delay="0"/>
                                          </p:stCondLst>
                                        </p:cTn>
                                        <p:tgtEl>
                                          <p:spTgt spid="19"/>
                                        </p:tgtEl>
                                        <p:attrNameLst>
                                          <p:attrName>style.visibility</p:attrName>
                                        </p:attrNameLst>
                                      </p:cBhvr>
                                      <p:to>
                                        <p:strVal val="visible"/>
                                      </p:to>
                                    </p:set>
                                    <p:anim calcmode="lin" valueType="num">
                                      <p:cBhvr>
                                        <p:cTn id="25" dur="1000" fill="hold"/>
                                        <p:tgtEl>
                                          <p:spTgt spid="19"/>
                                        </p:tgtEl>
                                        <p:attrNameLst>
                                          <p:attrName>ppt_w</p:attrName>
                                        </p:attrNameLst>
                                      </p:cBhvr>
                                      <p:tavLst>
                                        <p:tav tm="0">
                                          <p:val>
                                            <p:fltVal val="0"/>
                                          </p:val>
                                        </p:tav>
                                        <p:tav tm="100000">
                                          <p:val>
                                            <p:strVal val="#ppt_w"/>
                                          </p:val>
                                        </p:tav>
                                      </p:tavLst>
                                    </p:anim>
                                    <p:anim calcmode="lin" valueType="num">
                                      <p:cBhvr>
                                        <p:cTn id="26" dur="1000" fill="hold"/>
                                        <p:tgtEl>
                                          <p:spTgt spid="19"/>
                                        </p:tgtEl>
                                        <p:attrNameLst>
                                          <p:attrName>ppt_h</p:attrName>
                                        </p:attrNameLst>
                                      </p:cBhvr>
                                      <p:tavLst>
                                        <p:tav tm="0">
                                          <p:val>
                                            <p:fltVal val="0"/>
                                          </p:val>
                                        </p:tav>
                                        <p:tav tm="100000">
                                          <p:val>
                                            <p:strVal val="#ppt_h"/>
                                          </p:val>
                                        </p:tav>
                                      </p:tavLst>
                                    </p:anim>
                                    <p:anim calcmode="lin" valueType="num">
                                      <p:cBhvr>
                                        <p:cTn id="27"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海洋简介</a:t>
            </a:r>
            <a:endParaRPr lang="zh-CN" altLang="en-US" dirty="0"/>
          </a:p>
        </p:txBody>
      </p:sp>
      <p:sp>
        <p:nvSpPr>
          <p:cNvPr id="4" name="矩形 3"/>
          <p:cNvSpPr/>
          <p:nvPr/>
        </p:nvSpPr>
        <p:spPr>
          <a:xfrm>
            <a:off x="2924200" y="1571888"/>
            <a:ext cx="5616624" cy="3570208"/>
          </a:xfrm>
          <a:prstGeom prst="rect">
            <a:avLst/>
          </a:prstGeom>
          <a:ln>
            <a:noFill/>
            <a:prstDash val="dash"/>
          </a:ln>
        </p:spPr>
        <p:txBody>
          <a:bodyPr wrap="square">
            <a:spAutoFit/>
          </a:bodyPr>
          <a:lstStyle/>
          <a:p>
            <a:pPr marL="285750" indent="-285750" algn="just">
              <a:lnSpc>
                <a:spcPct val="150000"/>
              </a:lnSpc>
              <a:spcBef>
                <a:spcPts val="600"/>
              </a:spcBef>
              <a:spcAft>
                <a:spcPts val="600"/>
              </a:spcAft>
              <a:buFont typeface="Wingdings" pitchFamily="2" charset="2"/>
              <a:buChar char="l"/>
            </a:pPr>
            <a:r>
              <a:rPr lang="zh-CN" altLang="en-US" dirty="0">
                <a:solidFill>
                  <a:schemeClr val="folHlink"/>
                </a:solidFill>
                <a:latin typeface="微软雅黑" pitchFamily="34" charset="-122"/>
                <a:ea typeface="微软雅黑" pitchFamily="34" charset="-122"/>
              </a:rPr>
              <a:t>地球表面被陆地分隔为彼此相通的广大水域称为海洋</a:t>
            </a:r>
            <a:r>
              <a:rPr lang="zh-CN" altLang="en-US" dirty="0" smtClean="0">
                <a:solidFill>
                  <a:schemeClr val="folHlink"/>
                </a:solidFill>
                <a:latin typeface="微软雅黑" pitchFamily="34" charset="-122"/>
                <a:ea typeface="微软雅黑" pitchFamily="34" charset="-122"/>
              </a:rPr>
              <a:t>，其</a:t>
            </a:r>
            <a:r>
              <a:rPr lang="zh-CN" altLang="en-US" dirty="0">
                <a:solidFill>
                  <a:schemeClr val="folHlink"/>
                </a:solidFill>
                <a:latin typeface="微软雅黑" pitchFamily="34" charset="-122"/>
                <a:ea typeface="微软雅黑" pitchFamily="34" charset="-122"/>
              </a:rPr>
              <a:t>总面积约占地球表面积的</a:t>
            </a:r>
            <a:r>
              <a:rPr lang="zh-CN" altLang="en-US" b="1" dirty="0">
                <a:solidFill>
                  <a:srgbClr val="C00000"/>
                </a:solidFill>
                <a:latin typeface="微软雅黑" pitchFamily="34" charset="-122"/>
                <a:ea typeface="微软雅黑" pitchFamily="34" charset="-122"/>
              </a:rPr>
              <a:t>71%</a:t>
            </a:r>
            <a:r>
              <a:rPr lang="zh-CN" altLang="en-US" dirty="0">
                <a:solidFill>
                  <a:schemeClr val="folHlink"/>
                </a:solidFill>
                <a:latin typeface="微软雅黑" pitchFamily="34" charset="-122"/>
                <a:ea typeface="微软雅黑" pitchFamily="34" charset="-122"/>
              </a:rPr>
              <a:t>，海洋中含有十三亿五千多万立方千米的水，约占地球上总水量的97%</a:t>
            </a:r>
            <a:r>
              <a:rPr lang="zh-CN" altLang="en-US" dirty="0" smtClean="0">
                <a:solidFill>
                  <a:schemeClr val="folHlink"/>
                </a:solidFill>
                <a:latin typeface="微软雅黑" pitchFamily="34" charset="-122"/>
                <a:ea typeface="微软雅黑" pitchFamily="34" charset="-122"/>
              </a:rPr>
              <a:t>。</a:t>
            </a:r>
            <a:endParaRPr lang="en-US" altLang="zh-CN" dirty="0" smtClean="0">
              <a:solidFill>
                <a:schemeClr val="folHlink"/>
              </a:solidFill>
              <a:latin typeface="微软雅黑" pitchFamily="34" charset="-122"/>
              <a:ea typeface="微软雅黑" pitchFamily="34" charset="-122"/>
            </a:endParaRPr>
          </a:p>
          <a:p>
            <a:pPr marL="285750" indent="-285750" algn="just">
              <a:lnSpc>
                <a:spcPct val="150000"/>
              </a:lnSpc>
              <a:spcBef>
                <a:spcPts val="600"/>
              </a:spcBef>
              <a:spcAft>
                <a:spcPts val="600"/>
              </a:spcAft>
              <a:buFont typeface="Wingdings" pitchFamily="2" charset="2"/>
              <a:buChar char="l"/>
            </a:pPr>
            <a:r>
              <a:rPr lang="zh-CN" altLang="en-US" dirty="0" smtClean="0">
                <a:solidFill>
                  <a:schemeClr val="folHlink"/>
                </a:solidFill>
                <a:latin typeface="微软雅黑" pitchFamily="34" charset="-122"/>
                <a:ea typeface="微软雅黑" pitchFamily="34" charset="-122"/>
              </a:rPr>
              <a:t>主要</a:t>
            </a:r>
            <a:r>
              <a:rPr lang="zh-CN" altLang="en-US" dirty="0">
                <a:solidFill>
                  <a:schemeClr val="folHlink"/>
                </a:solidFill>
                <a:latin typeface="微软雅黑" pitchFamily="34" charset="-122"/>
                <a:ea typeface="微软雅黑" pitchFamily="34" charset="-122"/>
              </a:rPr>
              <a:t>有四个大洋为太平洋、大西洋和印度洋、北冰洋，大部分以陆地和海底地形线为界。目前为止，人类已探索的海洋仅仅只有</a:t>
            </a:r>
            <a:r>
              <a:rPr lang="zh-CN" altLang="en-US" b="1" dirty="0">
                <a:solidFill>
                  <a:srgbClr val="C00000"/>
                </a:solidFill>
                <a:latin typeface="微软雅黑" pitchFamily="34" charset="-122"/>
                <a:ea typeface="微软雅黑" pitchFamily="34" charset="-122"/>
              </a:rPr>
              <a:t>5%</a:t>
            </a:r>
            <a:r>
              <a:rPr lang="zh-CN" altLang="en-US" dirty="0">
                <a:solidFill>
                  <a:schemeClr val="folHlink"/>
                </a:solidFill>
                <a:latin typeface="微软雅黑" pitchFamily="34" charset="-122"/>
                <a:ea typeface="微软雅黑" pitchFamily="34" charset="-122"/>
              </a:rPr>
              <a:t>，还有95%的还是未知区域。</a:t>
            </a:r>
          </a:p>
        </p:txBody>
      </p:sp>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38684" y="1772816"/>
            <a:ext cx="2216087" cy="3240360"/>
          </a:xfrm>
          <a:prstGeom prst="rect">
            <a:avLst/>
          </a:prstGeom>
          <a:ln w="12700">
            <a:solidFill>
              <a:schemeClr val="bg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2959510816"/>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海洋资源的开发与利用</a:t>
            </a:r>
            <a:endParaRPr lang="zh-CN" altLang="en-US" dirty="0"/>
          </a:p>
        </p:txBody>
      </p:sp>
      <p:sp>
        <p:nvSpPr>
          <p:cNvPr id="3" name="矩形 2"/>
          <p:cNvSpPr/>
          <p:nvPr/>
        </p:nvSpPr>
        <p:spPr>
          <a:xfrm>
            <a:off x="598960" y="1623957"/>
            <a:ext cx="2808312" cy="3240360"/>
          </a:xfrm>
          <a:prstGeom prst="rect">
            <a:avLst/>
          </a:prstGeom>
          <a:solidFill>
            <a:srgbClr val="00B0F0">
              <a:alpha val="19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397822" y="1843875"/>
            <a:ext cx="1210588" cy="400110"/>
          </a:xfrm>
          <a:prstGeom prst="rect">
            <a:avLst/>
          </a:prstGeom>
        </p:spPr>
        <p:txBody>
          <a:bodyPr wrap="none">
            <a:spAutoFit/>
          </a:bodyPr>
          <a:lstStyle/>
          <a:p>
            <a:r>
              <a:rPr lang="zh-CN" altLang="en-US" sz="2000" dirty="0">
                <a:solidFill>
                  <a:schemeClr val="folHlink"/>
                </a:solidFill>
                <a:ea typeface="微软雅黑" pitchFamily="34" charset="-122"/>
              </a:rPr>
              <a:t>海洋资源</a:t>
            </a:r>
            <a:endParaRPr lang="zh-CN" altLang="en-US" sz="2000" dirty="0"/>
          </a:p>
        </p:txBody>
      </p:sp>
      <p:cxnSp>
        <p:nvCxnSpPr>
          <p:cNvPr id="6" name="直接连接符 5"/>
          <p:cNvCxnSpPr/>
          <p:nvPr/>
        </p:nvCxnSpPr>
        <p:spPr>
          <a:xfrm>
            <a:off x="591444" y="2472491"/>
            <a:ext cx="2808312" cy="0"/>
          </a:xfrm>
          <a:prstGeom prst="line">
            <a:avLst/>
          </a:prstGeom>
          <a:ln>
            <a:solidFill>
              <a:srgbClr val="00B0F0"/>
            </a:solidFill>
            <a:prstDash val="dash"/>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814984" y="2743765"/>
            <a:ext cx="2376264" cy="1704954"/>
          </a:xfrm>
          <a:prstGeom prst="rect">
            <a:avLst/>
          </a:prstGeom>
        </p:spPr>
        <p:txBody>
          <a:bodyPr wrap="square">
            <a:spAutoFit/>
          </a:bodyPr>
          <a:lstStyle/>
          <a:p>
            <a:pPr algn="just">
              <a:lnSpc>
                <a:spcPct val="150000"/>
              </a:lnSpc>
              <a:spcBef>
                <a:spcPts val="600"/>
              </a:spcBef>
              <a:spcAft>
                <a:spcPts val="600"/>
              </a:spcAft>
            </a:pPr>
            <a:r>
              <a:rPr lang="zh-CN" altLang="en-US" dirty="0">
                <a:solidFill>
                  <a:schemeClr val="folHlink"/>
                </a:solidFill>
                <a:ea typeface="微软雅黑" pitchFamily="34" charset="-122"/>
              </a:rPr>
              <a:t>指赋存于海洋环境中可以被人类利用的物质和能量以及与海洋开发有关的海洋空间</a:t>
            </a:r>
            <a:endParaRPr lang="zh-CN" altLang="en-US" dirty="0"/>
          </a:p>
        </p:txBody>
      </p:sp>
      <p:sp>
        <p:nvSpPr>
          <p:cNvPr id="8" name="左大括号 7"/>
          <p:cNvSpPr/>
          <p:nvPr/>
        </p:nvSpPr>
        <p:spPr>
          <a:xfrm>
            <a:off x="3399756" y="1843875"/>
            <a:ext cx="596180" cy="2286465"/>
          </a:xfrm>
          <a:prstGeom prst="leftBrace">
            <a:avLst>
              <a:gd name="adj1" fmla="val 25970"/>
              <a:gd name="adj2" fmla="val 50000"/>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矩形 8"/>
          <p:cNvSpPr/>
          <p:nvPr/>
        </p:nvSpPr>
        <p:spPr>
          <a:xfrm>
            <a:off x="4004930" y="1623957"/>
            <a:ext cx="1107996" cy="369332"/>
          </a:xfrm>
          <a:prstGeom prst="rect">
            <a:avLst/>
          </a:prstGeom>
          <a:solidFill>
            <a:schemeClr val="tx1">
              <a:alpha val="19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solidFill>
                  <a:schemeClr val="tx1"/>
                </a:solidFill>
                <a:latin typeface="+mn-lt"/>
                <a:ea typeface="+mn-ea"/>
              </a:rPr>
              <a:t>属性分类</a:t>
            </a:r>
          </a:p>
        </p:txBody>
      </p:sp>
      <p:sp>
        <p:nvSpPr>
          <p:cNvPr id="10" name="矩形 9"/>
          <p:cNvSpPr/>
          <p:nvPr/>
        </p:nvSpPr>
        <p:spPr>
          <a:xfrm>
            <a:off x="4004930" y="3964931"/>
            <a:ext cx="1107996" cy="369332"/>
          </a:xfrm>
          <a:prstGeom prst="rect">
            <a:avLst/>
          </a:prstGeom>
          <a:solidFill>
            <a:schemeClr val="tx1">
              <a:alpha val="19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solidFill>
                  <a:schemeClr val="tx1"/>
                </a:solidFill>
                <a:latin typeface="+mn-lt"/>
                <a:ea typeface="+mn-ea"/>
              </a:rPr>
              <a:t>主要行业</a:t>
            </a:r>
            <a:endParaRPr lang="zh-CN" altLang="en-US" dirty="0">
              <a:solidFill>
                <a:schemeClr val="tx1"/>
              </a:solidFill>
              <a:latin typeface="+mn-lt"/>
              <a:ea typeface="+mn-ea"/>
            </a:endParaRPr>
          </a:p>
        </p:txBody>
      </p:sp>
      <p:sp>
        <p:nvSpPr>
          <p:cNvPr id="11" name="矩形 10"/>
          <p:cNvSpPr/>
          <p:nvPr/>
        </p:nvSpPr>
        <p:spPr>
          <a:xfrm>
            <a:off x="5277058" y="1623957"/>
            <a:ext cx="1107996" cy="369332"/>
          </a:xfrm>
          <a:prstGeom prst="rect">
            <a:avLst/>
          </a:prstGeom>
          <a:solidFill>
            <a:srgbClr val="00B0F0">
              <a:alpha val="19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solidFill>
                  <a:schemeClr val="tx1"/>
                </a:solidFill>
                <a:latin typeface="+mn-lt"/>
                <a:ea typeface="+mn-ea"/>
              </a:rPr>
              <a:t>生物资源</a:t>
            </a:r>
          </a:p>
        </p:txBody>
      </p:sp>
      <p:sp>
        <p:nvSpPr>
          <p:cNvPr id="12" name="矩形 11"/>
          <p:cNvSpPr/>
          <p:nvPr/>
        </p:nvSpPr>
        <p:spPr>
          <a:xfrm>
            <a:off x="5277058" y="2052518"/>
            <a:ext cx="1107996" cy="369332"/>
          </a:xfrm>
          <a:prstGeom prst="rect">
            <a:avLst/>
          </a:prstGeom>
          <a:solidFill>
            <a:srgbClr val="00B0F0">
              <a:alpha val="19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solidFill>
                  <a:schemeClr val="tx1"/>
                </a:solidFill>
                <a:latin typeface="+mn-lt"/>
                <a:ea typeface="+mn-ea"/>
              </a:rPr>
              <a:t>矿产资源</a:t>
            </a:r>
            <a:endParaRPr lang="zh-CN" altLang="en-US" dirty="0">
              <a:solidFill>
                <a:schemeClr val="tx1"/>
              </a:solidFill>
              <a:latin typeface="+mn-lt"/>
              <a:ea typeface="+mn-ea"/>
            </a:endParaRPr>
          </a:p>
        </p:txBody>
      </p:sp>
      <p:sp>
        <p:nvSpPr>
          <p:cNvPr id="13" name="矩形 12"/>
          <p:cNvSpPr/>
          <p:nvPr/>
        </p:nvSpPr>
        <p:spPr>
          <a:xfrm>
            <a:off x="5277058" y="2485191"/>
            <a:ext cx="1107996" cy="369332"/>
          </a:xfrm>
          <a:prstGeom prst="rect">
            <a:avLst/>
          </a:prstGeom>
          <a:solidFill>
            <a:srgbClr val="00B0F0">
              <a:alpha val="19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solidFill>
                  <a:schemeClr val="tx1"/>
                </a:solidFill>
                <a:latin typeface="+mn-lt"/>
                <a:ea typeface="+mn-ea"/>
              </a:rPr>
              <a:t>海水资源</a:t>
            </a:r>
            <a:endParaRPr lang="zh-CN" altLang="en-US" dirty="0">
              <a:solidFill>
                <a:schemeClr val="tx1"/>
              </a:solidFill>
              <a:latin typeface="+mn-lt"/>
              <a:ea typeface="+mn-ea"/>
            </a:endParaRPr>
          </a:p>
        </p:txBody>
      </p:sp>
      <p:sp>
        <p:nvSpPr>
          <p:cNvPr id="14" name="矩形 13"/>
          <p:cNvSpPr/>
          <p:nvPr/>
        </p:nvSpPr>
        <p:spPr>
          <a:xfrm>
            <a:off x="6457037" y="1623957"/>
            <a:ext cx="1107996" cy="369332"/>
          </a:xfrm>
          <a:prstGeom prst="rect">
            <a:avLst/>
          </a:prstGeom>
          <a:solidFill>
            <a:srgbClr val="00B0F0">
              <a:alpha val="19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solidFill>
                  <a:schemeClr val="tx1"/>
                </a:solidFill>
                <a:latin typeface="+mn-lt"/>
                <a:ea typeface="+mn-ea"/>
              </a:rPr>
              <a:t>海洋能源</a:t>
            </a:r>
            <a:endParaRPr lang="zh-CN" altLang="en-US" dirty="0">
              <a:solidFill>
                <a:schemeClr val="tx1"/>
              </a:solidFill>
              <a:latin typeface="+mn-lt"/>
              <a:ea typeface="+mn-ea"/>
            </a:endParaRPr>
          </a:p>
        </p:txBody>
      </p:sp>
      <p:sp>
        <p:nvSpPr>
          <p:cNvPr id="15" name="矩形 14"/>
          <p:cNvSpPr/>
          <p:nvPr/>
        </p:nvSpPr>
        <p:spPr>
          <a:xfrm>
            <a:off x="6457037" y="2052518"/>
            <a:ext cx="1107996" cy="369332"/>
          </a:xfrm>
          <a:prstGeom prst="rect">
            <a:avLst/>
          </a:prstGeom>
          <a:solidFill>
            <a:srgbClr val="00B0F0">
              <a:alpha val="19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solidFill>
                  <a:schemeClr val="tx1"/>
                </a:solidFill>
              </a:rPr>
              <a:t>空间</a:t>
            </a:r>
            <a:r>
              <a:rPr lang="zh-CN" altLang="en-US" dirty="0" smtClean="0">
                <a:solidFill>
                  <a:schemeClr val="tx1"/>
                </a:solidFill>
                <a:latin typeface="+mn-lt"/>
                <a:ea typeface="+mn-ea"/>
              </a:rPr>
              <a:t>资源</a:t>
            </a:r>
            <a:endParaRPr lang="zh-CN" altLang="en-US" dirty="0">
              <a:solidFill>
                <a:schemeClr val="tx1"/>
              </a:solidFill>
              <a:latin typeface="+mn-lt"/>
              <a:ea typeface="+mn-ea"/>
            </a:endParaRPr>
          </a:p>
        </p:txBody>
      </p:sp>
      <p:sp>
        <p:nvSpPr>
          <p:cNvPr id="16" name="矩形 15"/>
          <p:cNvSpPr/>
          <p:nvPr/>
        </p:nvSpPr>
        <p:spPr>
          <a:xfrm>
            <a:off x="5277058" y="3175020"/>
            <a:ext cx="1152000" cy="369332"/>
          </a:xfrm>
          <a:prstGeom prst="rect">
            <a:avLst/>
          </a:prstGeom>
          <a:solidFill>
            <a:srgbClr val="00B0F0">
              <a:alpha val="19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solidFill>
                  <a:schemeClr val="tx1"/>
                </a:solidFill>
              </a:rPr>
              <a:t>海洋渔业</a:t>
            </a:r>
            <a:endParaRPr lang="zh-CN" altLang="en-US" dirty="0">
              <a:solidFill>
                <a:schemeClr val="tx1"/>
              </a:solidFill>
              <a:latin typeface="+mn-lt"/>
              <a:ea typeface="+mn-ea"/>
            </a:endParaRPr>
          </a:p>
        </p:txBody>
      </p:sp>
      <p:sp>
        <p:nvSpPr>
          <p:cNvPr id="17" name="矩形 16"/>
          <p:cNvSpPr/>
          <p:nvPr/>
        </p:nvSpPr>
        <p:spPr>
          <a:xfrm>
            <a:off x="6501818" y="3175020"/>
            <a:ext cx="1677130" cy="369332"/>
          </a:xfrm>
          <a:prstGeom prst="rect">
            <a:avLst/>
          </a:prstGeom>
          <a:solidFill>
            <a:srgbClr val="00B0F0">
              <a:alpha val="19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solidFill>
                  <a:schemeClr val="tx1"/>
                </a:solidFill>
                <a:latin typeface="+mn-lt"/>
                <a:ea typeface="+mn-ea"/>
              </a:rPr>
              <a:t>海盐及盐化工</a:t>
            </a:r>
            <a:endParaRPr lang="zh-CN" altLang="en-US" dirty="0">
              <a:solidFill>
                <a:schemeClr val="tx1"/>
              </a:solidFill>
              <a:latin typeface="+mn-lt"/>
              <a:ea typeface="+mn-ea"/>
            </a:endParaRPr>
          </a:p>
        </p:txBody>
      </p:sp>
      <p:sp>
        <p:nvSpPr>
          <p:cNvPr id="18" name="矩形 17"/>
          <p:cNvSpPr/>
          <p:nvPr/>
        </p:nvSpPr>
        <p:spPr>
          <a:xfrm>
            <a:off x="5277058" y="3632014"/>
            <a:ext cx="1152000" cy="369332"/>
          </a:xfrm>
          <a:prstGeom prst="rect">
            <a:avLst/>
          </a:prstGeom>
          <a:solidFill>
            <a:srgbClr val="00B0F0">
              <a:alpha val="19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solidFill>
                  <a:schemeClr val="tx1"/>
                </a:solidFill>
                <a:latin typeface="+mn-lt"/>
                <a:ea typeface="+mn-ea"/>
              </a:rPr>
              <a:t>交通运输</a:t>
            </a:r>
            <a:endParaRPr lang="zh-CN" altLang="en-US" dirty="0">
              <a:solidFill>
                <a:schemeClr val="tx1"/>
              </a:solidFill>
              <a:latin typeface="+mn-lt"/>
              <a:ea typeface="+mn-ea"/>
            </a:endParaRPr>
          </a:p>
        </p:txBody>
      </p:sp>
      <p:sp>
        <p:nvSpPr>
          <p:cNvPr id="19" name="矩形 18"/>
          <p:cNvSpPr/>
          <p:nvPr/>
        </p:nvSpPr>
        <p:spPr>
          <a:xfrm>
            <a:off x="6954811" y="4080963"/>
            <a:ext cx="1224135" cy="369332"/>
          </a:xfrm>
          <a:prstGeom prst="rect">
            <a:avLst/>
          </a:prstGeom>
          <a:solidFill>
            <a:srgbClr val="00B0F0">
              <a:alpha val="19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solidFill>
                  <a:schemeClr val="tx1"/>
                </a:solidFill>
                <a:latin typeface="+mn-lt"/>
                <a:ea typeface="+mn-ea"/>
              </a:rPr>
              <a:t>油气业</a:t>
            </a:r>
            <a:endParaRPr lang="zh-CN" altLang="en-US" dirty="0">
              <a:solidFill>
                <a:schemeClr val="tx1"/>
              </a:solidFill>
              <a:latin typeface="+mn-lt"/>
              <a:ea typeface="+mn-ea"/>
            </a:endParaRPr>
          </a:p>
        </p:txBody>
      </p:sp>
      <p:sp>
        <p:nvSpPr>
          <p:cNvPr id="20" name="矩形 19"/>
          <p:cNvSpPr/>
          <p:nvPr/>
        </p:nvSpPr>
        <p:spPr>
          <a:xfrm>
            <a:off x="5277058" y="4080963"/>
            <a:ext cx="1606242" cy="369332"/>
          </a:xfrm>
          <a:prstGeom prst="rect">
            <a:avLst/>
          </a:prstGeom>
          <a:solidFill>
            <a:srgbClr val="00B0F0">
              <a:alpha val="19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solidFill>
                  <a:schemeClr val="tx1"/>
                </a:solidFill>
                <a:latin typeface="+mn-lt"/>
                <a:ea typeface="+mn-ea"/>
              </a:rPr>
              <a:t>滨海旅游业</a:t>
            </a:r>
            <a:endParaRPr lang="zh-CN" altLang="en-US" dirty="0">
              <a:solidFill>
                <a:schemeClr val="tx1"/>
              </a:solidFill>
              <a:latin typeface="+mn-lt"/>
              <a:ea typeface="+mn-ea"/>
            </a:endParaRPr>
          </a:p>
        </p:txBody>
      </p:sp>
      <p:sp>
        <p:nvSpPr>
          <p:cNvPr id="21" name="矩形 20"/>
          <p:cNvSpPr/>
          <p:nvPr/>
        </p:nvSpPr>
        <p:spPr>
          <a:xfrm>
            <a:off x="6499382" y="3632014"/>
            <a:ext cx="1679565" cy="369332"/>
          </a:xfrm>
          <a:prstGeom prst="rect">
            <a:avLst/>
          </a:prstGeom>
          <a:solidFill>
            <a:srgbClr val="00B0F0">
              <a:alpha val="19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solidFill>
                  <a:schemeClr val="tx1"/>
                </a:solidFill>
                <a:latin typeface="+mn-lt"/>
                <a:ea typeface="+mn-ea"/>
              </a:rPr>
              <a:t>滨海砂矿</a:t>
            </a:r>
            <a:endParaRPr lang="zh-CN" altLang="en-US" dirty="0">
              <a:solidFill>
                <a:schemeClr val="tx1"/>
              </a:solidFill>
              <a:latin typeface="+mn-lt"/>
              <a:ea typeface="+mn-ea"/>
            </a:endParaRPr>
          </a:p>
        </p:txBody>
      </p:sp>
      <p:sp>
        <p:nvSpPr>
          <p:cNvPr id="22" name="矩形 21"/>
          <p:cNvSpPr/>
          <p:nvPr/>
        </p:nvSpPr>
        <p:spPr>
          <a:xfrm>
            <a:off x="5277058" y="4533302"/>
            <a:ext cx="1951489" cy="369332"/>
          </a:xfrm>
          <a:prstGeom prst="rect">
            <a:avLst/>
          </a:prstGeom>
          <a:solidFill>
            <a:srgbClr val="00B0F0">
              <a:alpha val="19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solidFill>
                  <a:schemeClr val="tx1"/>
                </a:solidFill>
                <a:latin typeface="+mn-lt"/>
                <a:ea typeface="+mn-ea"/>
              </a:rPr>
              <a:t>海水直接利用</a:t>
            </a:r>
            <a:endParaRPr lang="zh-CN" altLang="en-US" dirty="0">
              <a:solidFill>
                <a:schemeClr val="tx1"/>
              </a:solidFill>
              <a:latin typeface="+mn-lt"/>
              <a:ea typeface="+mn-ea"/>
            </a:endParaRPr>
          </a:p>
        </p:txBody>
      </p:sp>
    </p:spTree>
    <p:extLst>
      <p:ext uri="{BB962C8B-B14F-4D97-AF65-F5344CB8AC3E}">
        <p14:creationId xmlns:p14="http://schemas.microsoft.com/office/powerpoint/2010/main" xmlns="" val="3748848474"/>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海洋资源的开发与利用</a:t>
            </a:r>
          </a:p>
        </p:txBody>
      </p:sp>
      <p:sp>
        <p:nvSpPr>
          <p:cNvPr id="3" name="TextBox 2"/>
          <p:cNvSpPr txBox="1"/>
          <p:nvPr/>
        </p:nvSpPr>
        <p:spPr>
          <a:xfrm>
            <a:off x="4034236" y="4777196"/>
            <a:ext cx="1224136" cy="707886"/>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pPr algn="ctr"/>
            <a:r>
              <a:rPr lang="zh-CN" altLang="en-US" dirty="0"/>
              <a:t>海洋</a:t>
            </a:r>
            <a:r>
              <a:rPr lang="zh-CN" altLang="en-US" dirty="0" smtClean="0"/>
              <a:t>给予我们</a:t>
            </a:r>
            <a:endParaRPr lang="zh-CN" altLang="en-US" dirty="0"/>
          </a:p>
        </p:txBody>
      </p:sp>
      <p:pic>
        <p:nvPicPr>
          <p:cNvPr id="4" name="图片 3"/>
          <p:cNvPicPr preferRelativeResize="0">
            <a:picLocks/>
          </p:cNvPicPr>
          <p:nvPr/>
        </p:nvPicPr>
        <p:blipFill>
          <a:blip r:embed="rId3" cstate="print">
            <a:extLst>
              <a:ext uri="{28A0092B-C50C-407E-A947-70E740481C1C}">
                <a14:useLocalDpi xmlns:a14="http://schemas.microsoft.com/office/drawing/2010/main" xmlns="" val="0"/>
              </a:ext>
            </a:extLst>
          </a:blip>
          <a:stretch>
            <a:fillRect/>
          </a:stretch>
        </p:blipFill>
        <p:spPr>
          <a:xfrm>
            <a:off x="6048424" y="1642708"/>
            <a:ext cx="1440000" cy="1440000"/>
          </a:xfrm>
          <a:prstGeom prst="ellipse">
            <a:avLst/>
          </a:prstGeom>
          <a:ln w="19050">
            <a:solidFill>
              <a:schemeClr val="bg1"/>
            </a:solidFill>
          </a:ln>
          <a:effectLst>
            <a:outerShdw blurRad="50800" dist="38100" dir="2700000" algn="tl" rotWithShape="0">
              <a:prstClr val="black">
                <a:alpha val="40000"/>
              </a:prstClr>
            </a:outerShdw>
          </a:effectLst>
        </p:spPr>
      </p:pic>
      <p:pic>
        <p:nvPicPr>
          <p:cNvPr id="5" name="图片 4"/>
          <p:cNvPicPr preferRelativeResize="0">
            <a:picLocks/>
          </p:cNvPicPr>
          <p:nvPr/>
        </p:nvPicPr>
        <p:blipFill rotWithShape="1">
          <a:blip r:embed="rId4" cstate="print">
            <a:extLst>
              <a:ext uri="{28A0092B-C50C-407E-A947-70E740481C1C}">
                <a14:useLocalDpi xmlns:a14="http://schemas.microsoft.com/office/drawing/2010/main" xmlns="" val="0"/>
              </a:ext>
            </a:extLst>
          </a:blip>
          <a:srcRect l="54443" t="59396" r="11192" b="6606"/>
          <a:stretch/>
        </p:blipFill>
        <p:spPr>
          <a:xfrm>
            <a:off x="1889625" y="1594620"/>
            <a:ext cx="1440000" cy="1440000"/>
          </a:xfrm>
          <a:prstGeom prst="ellipse">
            <a:avLst/>
          </a:prstGeom>
          <a:ln w="19050">
            <a:solidFill>
              <a:schemeClr val="bg1"/>
            </a:solidFill>
          </a:ln>
          <a:effectLst>
            <a:outerShdw blurRad="50800" dist="38100" dir="2700000" algn="tl" rotWithShape="0">
              <a:prstClr val="black">
                <a:alpha val="40000"/>
              </a:prstClr>
            </a:outerShdw>
          </a:effectLst>
        </p:spPr>
      </p:pic>
      <p:pic>
        <p:nvPicPr>
          <p:cNvPr id="6" name="图片 5"/>
          <p:cNvPicPr preferRelativeResize="0">
            <a:picLocks/>
          </p:cNvPicPr>
          <p:nvPr/>
        </p:nvPicPr>
        <p:blipFill>
          <a:blip r:embed="rId5" cstate="print">
            <a:extLst>
              <a:ext uri="{28A0092B-C50C-407E-A947-70E740481C1C}">
                <a14:useLocalDpi xmlns:a14="http://schemas.microsoft.com/office/drawing/2010/main" xmlns="" val="0"/>
              </a:ext>
            </a:extLst>
          </a:blip>
          <a:stretch>
            <a:fillRect/>
          </a:stretch>
        </p:blipFill>
        <p:spPr>
          <a:xfrm>
            <a:off x="827744" y="3474762"/>
            <a:ext cx="1440000" cy="1440000"/>
          </a:xfrm>
          <a:prstGeom prst="ellipse">
            <a:avLst/>
          </a:prstGeom>
          <a:ln w="19050">
            <a:solidFill>
              <a:schemeClr val="bg1"/>
            </a:solidFill>
          </a:ln>
          <a:effectLst>
            <a:outerShdw blurRad="50800" dist="38100" dir="2700000" algn="tl" rotWithShape="0">
              <a:prstClr val="black">
                <a:alpha val="40000"/>
              </a:prstClr>
            </a:outerShdw>
          </a:effectLst>
        </p:spPr>
      </p:pic>
      <p:pic>
        <p:nvPicPr>
          <p:cNvPr id="8" name="图片 7"/>
          <p:cNvPicPr preferRelativeResize="0">
            <a:picLocks/>
          </p:cNvPicPr>
          <p:nvPr/>
        </p:nvPicPr>
        <p:blipFill>
          <a:blip r:embed="rId6" cstate="print">
            <a:extLst>
              <a:ext uri="{28A0092B-C50C-407E-A947-70E740481C1C}">
                <a14:useLocalDpi xmlns:a14="http://schemas.microsoft.com/office/drawing/2010/main" xmlns="" val="0"/>
              </a:ext>
            </a:extLst>
          </a:blip>
          <a:stretch>
            <a:fillRect/>
          </a:stretch>
        </p:blipFill>
        <p:spPr>
          <a:xfrm>
            <a:off x="6948424" y="3442708"/>
            <a:ext cx="1440000" cy="1440000"/>
          </a:xfrm>
          <a:prstGeom prst="ellipse">
            <a:avLst/>
          </a:prstGeom>
          <a:ln w="19050">
            <a:solidFill>
              <a:schemeClr val="bg1"/>
            </a:solidFill>
          </a:ln>
          <a:effectLst>
            <a:outerShdw blurRad="50800" dist="38100" dir="2700000" algn="tl" rotWithShape="0">
              <a:prstClr val="black">
                <a:alpha val="40000"/>
              </a:prstClr>
            </a:outerShdw>
          </a:effectLst>
        </p:spPr>
      </p:pic>
      <p:sp>
        <p:nvSpPr>
          <p:cNvPr id="9" name="右箭头 8"/>
          <p:cNvSpPr/>
          <p:nvPr/>
        </p:nvSpPr>
        <p:spPr>
          <a:xfrm rot="11566727">
            <a:off x="2396559" y="4527417"/>
            <a:ext cx="1420658" cy="360241"/>
          </a:xfrm>
          <a:prstGeom prst="rightArrow">
            <a:avLst>
              <a:gd name="adj1" fmla="val 40153"/>
              <a:gd name="adj2" fmla="val 74936"/>
            </a:avLst>
          </a:prstGeom>
          <a:solidFill>
            <a:srgbClr val="00B0F0">
              <a:alpha val="19000"/>
            </a:srgb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latin typeface="+mn-lt"/>
              <a:ea typeface="+mn-ea"/>
            </a:endParaRPr>
          </a:p>
        </p:txBody>
      </p:sp>
      <p:sp>
        <p:nvSpPr>
          <p:cNvPr id="13" name="右箭头 12"/>
          <p:cNvSpPr/>
          <p:nvPr/>
        </p:nvSpPr>
        <p:spPr>
          <a:xfrm rot="14006171">
            <a:off x="2960570" y="3788525"/>
            <a:ext cx="1420658" cy="360241"/>
          </a:xfrm>
          <a:prstGeom prst="rightArrow">
            <a:avLst>
              <a:gd name="adj1" fmla="val 40153"/>
              <a:gd name="adj2" fmla="val 74936"/>
            </a:avLst>
          </a:prstGeom>
          <a:solidFill>
            <a:srgbClr val="00B0F0">
              <a:alpha val="19000"/>
            </a:srgb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latin typeface="+mn-lt"/>
              <a:ea typeface="+mn-ea"/>
            </a:endParaRPr>
          </a:p>
        </p:txBody>
      </p:sp>
      <p:sp>
        <p:nvSpPr>
          <p:cNvPr id="14" name="右箭头 13"/>
          <p:cNvSpPr/>
          <p:nvPr/>
        </p:nvSpPr>
        <p:spPr>
          <a:xfrm rot="18343988">
            <a:off x="4830394" y="3803014"/>
            <a:ext cx="1420658" cy="360241"/>
          </a:xfrm>
          <a:prstGeom prst="rightArrow">
            <a:avLst>
              <a:gd name="adj1" fmla="val 40153"/>
              <a:gd name="adj2" fmla="val 74936"/>
            </a:avLst>
          </a:prstGeom>
          <a:solidFill>
            <a:srgbClr val="00B0F0">
              <a:alpha val="19000"/>
            </a:srgb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latin typeface="+mn-lt"/>
              <a:ea typeface="+mn-ea"/>
            </a:endParaRPr>
          </a:p>
        </p:txBody>
      </p:sp>
      <p:sp>
        <p:nvSpPr>
          <p:cNvPr id="15" name="右箭头 14"/>
          <p:cNvSpPr/>
          <p:nvPr/>
        </p:nvSpPr>
        <p:spPr>
          <a:xfrm rot="21427994">
            <a:off x="5372408" y="4644772"/>
            <a:ext cx="1420658" cy="360241"/>
          </a:xfrm>
          <a:prstGeom prst="rightArrow">
            <a:avLst>
              <a:gd name="adj1" fmla="val 40153"/>
              <a:gd name="adj2" fmla="val 74936"/>
            </a:avLst>
          </a:prstGeom>
          <a:solidFill>
            <a:srgbClr val="00B0F0">
              <a:alpha val="19000"/>
            </a:srgb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latin typeface="+mn-lt"/>
              <a:ea typeface="+mn-ea"/>
            </a:endParaRPr>
          </a:p>
        </p:txBody>
      </p:sp>
      <p:sp>
        <p:nvSpPr>
          <p:cNvPr id="16" name="TextBox 15"/>
          <p:cNvSpPr txBox="1"/>
          <p:nvPr/>
        </p:nvSpPr>
        <p:spPr>
          <a:xfrm>
            <a:off x="791976" y="2039542"/>
            <a:ext cx="1224136" cy="369332"/>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pPr algn="ctr"/>
            <a:r>
              <a:rPr lang="zh-CN" altLang="en-US" sz="1800" dirty="0"/>
              <a:t>矿产</a:t>
            </a:r>
          </a:p>
        </p:txBody>
      </p:sp>
      <p:sp>
        <p:nvSpPr>
          <p:cNvPr id="17" name="右箭头 16"/>
          <p:cNvSpPr/>
          <p:nvPr/>
        </p:nvSpPr>
        <p:spPr>
          <a:xfrm rot="16200000">
            <a:off x="3876443" y="3484312"/>
            <a:ext cx="1420658" cy="360241"/>
          </a:xfrm>
          <a:prstGeom prst="rightArrow">
            <a:avLst>
              <a:gd name="adj1" fmla="val 40153"/>
              <a:gd name="adj2" fmla="val 74936"/>
            </a:avLst>
          </a:prstGeom>
          <a:solidFill>
            <a:srgbClr val="00B0F0">
              <a:alpha val="19000"/>
            </a:srgb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latin typeface="+mn-lt"/>
              <a:ea typeface="+mn-ea"/>
            </a:endParaRPr>
          </a:p>
        </p:txBody>
      </p:sp>
      <p:pic>
        <p:nvPicPr>
          <p:cNvPr id="18" name="图片 17"/>
          <p:cNvPicPr preferRelativeResize="0">
            <a:picLocks/>
          </p:cNvPicPr>
          <p:nvPr/>
        </p:nvPicPr>
        <p:blipFill rotWithShape="1">
          <a:blip r:embed="rId7" cstate="print">
            <a:extLst>
              <a:ext uri="{28A0092B-C50C-407E-A947-70E740481C1C}">
                <a14:useLocalDpi xmlns:a14="http://schemas.microsoft.com/office/drawing/2010/main" xmlns="" val="0"/>
              </a:ext>
            </a:extLst>
          </a:blip>
          <a:srcRect l="57087" t="42213" r="3195" b="6851"/>
          <a:stretch/>
        </p:blipFill>
        <p:spPr>
          <a:xfrm>
            <a:off x="3890581" y="1189038"/>
            <a:ext cx="1440000" cy="1440000"/>
          </a:xfrm>
          <a:prstGeom prst="ellipse">
            <a:avLst/>
          </a:prstGeom>
          <a:ln w="19050">
            <a:solidFill>
              <a:schemeClr val="bg1"/>
            </a:solidFill>
          </a:ln>
          <a:effectLst>
            <a:outerShdw blurRad="50800" dist="38100" dir="2700000" algn="tl" rotWithShape="0">
              <a:prstClr val="black">
                <a:alpha val="40000"/>
              </a:prstClr>
            </a:outerShdw>
          </a:effectLst>
        </p:spPr>
      </p:pic>
      <p:sp>
        <p:nvSpPr>
          <p:cNvPr id="19" name="TextBox 18"/>
          <p:cNvSpPr txBox="1"/>
          <p:nvPr/>
        </p:nvSpPr>
        <p:spPr>
          <a:xfrm>
            <a:off x="862520" y="4953678"/>
            <a:ext cx="1224136" cy="369332"/>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pPr algn="ctr"/>
            <a:r>
              <a:rPr lang="zh-CN" altLang="en-US" sz="1800" dirty="0" smtClean="0"/>
              <a:t>空间</a:t>
            </a:r>
            <a:endParaRPr lang="zh-CN" altLang="en-US" sz="1800" dirty="0"/>
          </a:p>
        </p:txBody>
      </p:sp>
      <p:sp>
        <p:nvSpPr>
          <p:cNvPr id="20" name="TextBox 19"/>
          <p:cNvSpPr txBox="1"/>
          <p:nvPr/>
        </p:nvSpPr>
        <p:spPr>
          <a:xfrm>
            <a:off x="7507300" y="2039542"/>
            <a:ext cx="1224136" cy="369332"/>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pPr algn="ctr"/>
            <a:r>
              <a:rPr lang="zh-CN" altLang="en-US" sz="1800" dirty="0" smtClean="0"/>
              <a:t>海洋能源</a:t>
            </a:r>
            <a:endParaRPr lang="zh-CN" altLang="en-US" sz="1800" dirty="0"/>
          </a:p>
        </p:txBody>
      </p:sp>
      <p:sp>
        <p:nvSpPr>
          <p:cNvPr id="21" name="TextBox 20"/>
          <p:cNvSpPr txBox="1"/>
          <p:nvPr/>
        </p:nvSpPr>
        <p:spPr>
          <a:xfrm>
            <a:off x="7056356" y="5029323"/>
            <a:ext cx="1224136" cy="369332"/>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pPr algn="ctr"/>
            <a:r>
              <a:rPr lang="zh-CN" altLang="en-US" sz="1800" dirty="0" smtClean="0"/>
              <a:t>调节气候</a:t>
            </a:r>
            <a:endParaRPr lang="zh-CN" altLang="en-US" sz="1800" dirty="0"/>
          </a:p>
        </p:txBody>
      </p:sp>
      <p:sp>
        <p:nvSpPr>
          <p:cNvPr id="22" name="TextBox 21"/>
          <p:cNvSpPr txBox="1"/>
          <p:nvPr/>
        </p:nvSpPr>
        <p:spPr>
          <a:xfrm>
            <a:off x="4034236" y="804987"/>
            <a:ext cx="1224136" cy="369332"/>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pPr algn="ctr"/>
            <a:r>
              <a:rPr lang="zh-CN" altLang="en-US" sz="1800" dirty="0" smtClean="0"/>
              <a:t>生物资源</a:t>
            </a:r>
            <a:endParaRPr lang="zh-CN" altLang="en-US" sz="1800" dirty="0"/>
          </a:p>
        </p:txBody>
      </p:sp>
    </p:spTree>
    <p:extLst>
      <p:ext uri="{BB962C8B-B14F-4D97-AF65-F5344CB8AC3E}">
        <p14:creationId xmlns:p14="http://schemas.microsoft.com/office/powerpoint/2010/main" xmlns="" val="1988649676"/>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标注 9"/>
          <p:cNvSpPr/>
          <p:nvPr/>
        </p:nvSpPr>
        <p:spPr>
          <a:xfrm>
            <a:off x="2483768" y="2332360"/>
            <a:ext cx="5616624" cy="2577450"/>
          </a:xfrm>
          <a:prstGeom prst="wedgeRectCallout">
            <a:avLst>
              <a:gd name="adj1" fmla="val -59205"/>
              <a:gd name="adj2" fmla="val 19732"/>
            </a:avLst>
          </a:prstGeom>
          <a:solidFill>
            <a:srgbClr val="FFC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endParaRPr>
          </a:p>
        </p:txBody>
      </p:sp>
      <p:sp>
        <p:nvSpPr>
          <p:cNvPr id="2" name="标题 1"/>
          <p:cNvSpPr>
            <a:spLocks noGrp="1"/>
          </p:cNvSpPr>
          <p:nvPr>
            <p:ph type="title"/>
          </p:nvPr>
        </p:nvSpPr>
        <p:spPr/>
        <p:txBody>
          <a:bodyPr/>
          <a:lstStyle/>
          <a:p>
            <a:r>
              <a:rPr lang="zh-CN" altLang="en-US" dirty="0"/>
              <a:t>海洋环境污染及生态破坏</a:t>
            </a:r>
          </a:p>
        </p:txBody>
      </p:sp>
      <p:sp>
        <p:nvSpPr>
          <p:cNvPr id="3" name="椭圆 2"/>
          <p:cNvSpPr/>
          <p:nvPr/>
        </p:nvSpPr>
        <p:spPr>
          <a:xfrm>
            <a:off x="467544" y="908720"/>
            <a:ext cx="1423640" cy="1423640"/>
          </a:xfrm>
          <a:prstGeom prst="ellipse">
            <a:avLst/>
          </a:prstGeom>
          <a:solidFill>
            <a:srgbClr val="00B0F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latin typeface="+mn-lt"/>
              <a:ea typeface="+mn-ea"/>
            </a:endParaRPr>
          </a:p>
        </p:txBody>
      </p:sp>
      <p:sp>
        <p:nvSpPr>
          <p:cNvPr id="4" name="TextBox 3"/>
          <p:cNvSpPr txBox="1"/>
          <p:nvPr/>
        </p:nvSpPr>
        <p:spPr>
          <a:xfrm>
            <a:off x="567296" y="1266597"/>
            <a:ext cx="1224136" cy="707886"/>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pPr algn="ctr"/>
            <a:r>
              <a:rPr lang="zh-CN" altLang="en-US" b="1" dirty="0">
                <a:solidFill>
                  <a:schemeClr val="bg1"/>
                </a:solidFill>
              </a:rPr>
              <a:t>海洋环境污染</a:t>
            </a:r>
          </a:p>
        </p:txBody>
      </p:sp>
      <p:cxnSp>
        <p:nvCxnSpPr>
          <p:cNvPr id="8" name="直接连接符 7"/>
          <p:cNvCxnSpPr>
            <a:stCxn id="3" idx="4"/>
          </p:cNvCxnSpPr>
          <p:nvPr/>
        </p:nvCxnSpPr>
        <p:spPr>
          <a:xfrm>
            <a:off x="1179364" y="2332360"/>
            <a:ext cx="0" cy="2392784"/>
          </a:xfrm>
          <a:prstGeom prst="line">
            <a:avLst/>
          </a:pr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cxnSp>
      <p:sp>
        <p:nvSpPr>
          <p:cNvPr id="11" name="椭圆 10"/>
          <p:cNvSpPr/>
          <p:nvPr/>
        </p:nvSpPr>
        <p:spPr>
          <a:xfrm>
            <a:off x="1076028" y="2636912"/>
            <a:ext cx="203200" cy="203200"/>
          </a:xfrm>
          <a:prstGeom prst="ellipse">
            <a:avLst/>
          </a:prstGeom>
          <a:solidFill>
            <a:srgbClr val="00B0F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endParaRPr>
          </a:p>
        </p:txBody>
      </p:sp>
      <p:sp>
        <p:nvSpPr>
          <p:cNvPr id="14" name="椭圆 13"/>
          <p:cNvSpPr/>
          <p:nvPr/>
        </p:nvSpPr>
        <p:spPr>
          <a:xfrm>
            <a:off x="1076028" y="3299123"/>
            <a:ext cx="203200" cy="203200"/>
          </a:xfrm>
          <a:prstGeom prst="ellipse">
            <a:avLst/>
          </a:prstGeom>
          <a:solidFill>
            <a:srgbClr val="00B0F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endParaRPr>
          </a:p>
        </p:txBody>
      </p:sp>
      <p:sp>
        <p:nvSpPr>
          <p:cNvPr id="15" name="椭圆 14"/>
          <p:cNvSpPr/>
          <p:nvPr/>
        </p:nvSpPr>
        <p:spPr>
          <a:xfrm>
            <a:off x="1076028" y="3961334"/>
            <a:ext cx="203200" cy="203200"/>
          </a:xfrm>
          <a:prstGeom prst="ellipse">
            <a:avLst/>
          </a:prstGeom>
          <a:solidFill>
            <a:srgbClr val="00B0F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endParaRPr>
          </a:p>
        </p:txBody>
      </p:sp>
      <p:sp>
        <p:nvSpPr>
          <p:cNvPr id="16" name="椭圆 15"/>
          <p:cNvSpPr/>
          <p:nvPr/>
        </p:nvSpPr>
        <p:spPr>
          <a:xfrm>
            <a:off x="1076028" y="4623544"/>
            <a:ext cx="203200" cy="203200"/>
          </a:xfrm>
          <a:prstGeom prst="ellipse">
            <a:avLst/>
          </a:prstGeom>
          <a:solidFill>
            <a:srgbClr val="00B0F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endParaRPr>
          </a:p>
        </p:txBody>
      </p:sp>
      <p:sp>
        <p:nvSpPr>
          <p:cNvPr id="17" name="TextBox 16"/>
          <p:cNvSpPr txBox="1"/>
          <p:nvPr/>
        </p:nvSpPr>
        <p:spPr>
          <a:xfrm>
            <a:off x="1403648" y="2553846"/>
            <a:ext cx="1224136" cy="369332"/>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r>
              <a:rPr lang="zh-CN" altLang="en-US" sz="1800" dirty="0" smtClean="0">
                <a:solidFill>
                  <a:schemeClr val="bg1">
                    <a:lumMod val="65000"/>
                  </a:schemeClr>
                </a:solidFill>
              </a:rPr>
              <a:t>污染物</a:t>
            </a:r>
            <a:endParaRPr lang="zh-CN" altLang="en-US" sz="1800" dirty="0">
              <a:solidFill>
                <a:schemeClr val="bg1">
                  <a:lumMod val="65000"/>
                </a:schemeClr>
              </a:solidFill>
            </a:endParaRPr>
          </a:p>
        </p:txBody>
      </p:sp>
      <p:sp>
        <p:nvSpPr>
          <p:cNvPr id="18" name="TextBox 17"/>
          <p:cNvSpPr txBox="1"/>
          <p:nvPr/>
        </p:nvSpPr>
        <p:spPr>
          <a:xfrm>
            <a:off x="1406476" y="3216057"/>
            <a:ext cx="1224136" cy="369332"/>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r>
              <a:rPr lang="zh-CN" altLang="en-US" sz="1800" dirty="0">
                <a:solidFill>
                  <a:schemeClr val="bg1">
                    <a:lumMod val="65000"/>
                  </a:schemeClr>
                </a:solidFill>
              </a:rPr>
              <a:t>来源</a:t>
            </a:r>
          </a:p>
        </p:txBody>
      </p:sp>
      <p:sp>
        <p:nvSpPr>
          <p:cNvPr id="19" name="TextBox 18"/>
          <p:cNvSpPr txBox="1"/>
          <p:nvPr/>
        </p:nvSpPr>
        <p:spPr>
          <a:xfrm>
            <a:off x="1409304" y="3878268"/>
            <a:ext cx="1224136" cy="369332"/>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r>
              <a:rPr lang="zh-CN" altLang="en-US" sz="1800" dirty="0"/>
              <a:t>自净</a:t>
            </a:r>
          </a:p>
        </p:txBody>
      </p:sp>
      <p:sp>
        <p:nvSpPr>
          <p:cNvPr id="20" name="TextBox 19"/>
          <p:cNvSpPr txBox="1"/>
          <p:nvPr/>
        </p:nvSpPr>
        <p:spPr>
          <a:xfrm>
            <a:off x="1396604" y="4540478"/>
            <a:ext cx="1224136" cy="369332"/>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r>
              <a:rPr lang="zh-CN" altLang="en-US" sz="1800" dirty="0">
                <a:solidFill>
                  <a:schemeClr val="bg1">
                    <a:lumMod val="65000"/>
                  </a:schemeClr>
                </a:solidFill>
              </a:rPr>
              <a:t>危害 </a:t>
            </a:r>
          </a:p>
        </p:txBody>
      </p:sp>
      <p:sp>
        <p:nvSpPr>
          <p:cNvPr id="9" name="矩形 8"/>
          <p:cNvSpPr/>
          <p:nvPr/>
        </p:nvSpPr>
        <p:spPr>
          <a:xfrm>
            <a:off x="2806056" y="2770617"/>
            <a:ext cx="5150320" cy="874407"/>
          </a:xfrm>
          <a:prstGeom prst="rect">
            <a:avLst/>
          </a:prstGeom>
        </p:spPr>
        <p:txBody>
          <a:bodyPr wrap="square">
            <a:spAutoFit/>
          </a:bodyPr>
          <a:lstStyle/>
          <a:p>
            <a:pPr>
              <a:lnSpc>
                <a:spcPct val="150000"/>
              </a:lnSpc>
            </a:pPr>
            <a:r>
              <a:rPr lang="zh-CN" altLang="en-US" dirty="0">
                <a:latin typeface="+mj-ea"/>
                <a:ea typeface="+mj-ea"/>
              </a:rPr>
              <a:t>海水的扩散,稀释,氧化,沉降,生物分解等作用逐渐分解和消化废物</a:t>
            </a:r>
          </a:p>
        </p:txBody>
      </p:sp>
      <p:sp>
        <p:nvSpPr>
          <p:cNvPr id="22" name="矩形 21"/>
          <p:cNvSpPr/>
          <p:nvPr/>
        </p:nvSpPr>
        <p:spPr>
          <a:xfrm>
            <a:off x="2310870" y="1280718"/>
            <a:ext cx="6228264" cy="369332"/>
          </a:xfrm>
          <a:prstGeom prst="rect">
            <a:avLst/>
          </a:prstGeom>
        </p:spPr>
        <p:txBody>
          <a:bodyPr wrap="square">
            <a:spAutoFit/>
          </a:bodyPr>
          <a:lstStyle/>
          <a:p>
            <a:r>
              <a:rPr lang="zh-CN" altLang="en-US" dirty="0">
                <a:latin typeface="+mn-lt"/>
                <a:ea typeface="+mn-ea"/>
              </a:rPr>
              <a:t>染物质进入海洋</a:t>
            </a:r>
            <a:r>
              <a:rPr lang="en-US" altLang="zh-CN" dirty="0">
                <a:latin typeface="+mn-lt"/>
                <a:ea typeface="+mn-ea"/>
              </a:rPr>
              <a:t>,</a:t>
            </a:r>
            <a:r>
              <a:rPr lang="zh-CN" altLang="en-US" dirty="0">
                <a:latin typeface="+mn-lt"/>
                <a:ea typeface="+mn-ea"/>
              </a:rPr>
              <a:t>超过海洋的自净能力</a:t>
            </a:r>
            <a:r>
              <a:rPr lang="en-US" altLang="zh-CN" dirty="0">
                <a:latin typeface="+mn-lt"/>
                <a:ea typeface="+mn-ea"/>
              </a:rPr>
              <a:t>,</a:t>
            </a:r>
            <a:r>
              <a:rPr lang="zh-CN" altLang="en-US" dirty="0">
                <a:latin typeface="+mn-lt"/>
                <a:ea typeface="+mn-ea"/>
              </a:rPr>
              <a:t>造成海洋环境</a:t>
            </a:r>
            <a:r>
              <a:rPr lang="zh-CN" altLang="en-US" dirty="0" smtClean="0">
                <a:latin typeface="+mn-lt"/>
                <a:ea typeface="+mn-ea"/>
              </a:rPr>
              <a:t>污染。</a:t>
            </a:r>
            <a:endParaRPr lang="zh-CN" altLang="en-US" dirty="0">
              <a:latin typeface="+mn-lt"/>
              <a:ea typeface="+mn-ea"/>
            </a:endParaRPr>
          </a:p>
        </p:txBody>
      </p:sp>
      <p:sp>
        <p:nvSpPr>
          <p:cNvPr id="13" name="矩形 12"/>
          <p:cNvSpPr/>
          <p:nvPr/>
        </p:nvSpPr>
        <p:spPr>
          <a:xfrm>
            <a:off x="2861916" y="3900710"/>
            <a:ext cx="2089033" cy="369332"/>
          </a:xfrm>
          <a:prstGeom prst="rect">
            <a:avLst/>
          </a:prstGeom>
        </p:spPr>
        <p:txBody>
          <a:bodyPr wrap="none">
            <a:spAutoFit/>
          </a:bodyPr>
          <a:lstStyle/>
          <a:p>
            <a:pPr marL="285750" indent="-285750">
              <a:buFont typeface="Arial" pitchFamily="34" charset="0"/>
              <a:buChar char="♥"/>
            </a:pPr>
            <a:r>
              <a:rPr lang="zh-CN" altLang="en-US" b="1" dirty="0">
                <a:ea typeface="微软雅黑" pitchFamily="34" charset="-122"/>
              </a:rPr>
              <a:t>海水运动的作用</a:t>
            </a:r>
          </a:p>
        </p:txBody>
      </p:sp>
      <p:sp>
        <p:nvSpPr>
          <p:cNvPr id="24" name="矩形 23"/>
          <p:cNvSpPr/>
          <p:nvPr/>
        </p:nvSpPr>
        <p:spPr>
          <a:xfrm>
            <a:off x="2861916" y="4355812"/>
            <a:ext cx="4172937" cy="369332"/>
          </a:xfrm>
          <a:prstGeom prst="rect">
            <a:avLst/>
          </a:prstGeom>
        </p:spPr>
        <p:txBody>
          <a:bodyPr wrap="none">
            <a:spAutoFit/>
          </a:bodyPr>
          <a:lstStyle/>
          <a:p>
            <a:r>
              <a:rPr lang="zh-CN" altLang="en-US" dirty="0">
                <a:ea typeface="微软雅黑" pitchFamily="34" charset="-122"/>
              </a:rPr>
              <a:t>加快海水净化速度</a:t>
            </a:r>
            <a:r>
              <a:rPr lang="en-US" altLang="zh-CN" dirty="0">
                <a:ea typeface="微软雅黑" pitchFamily="34" charset="-122"/>
              </a:rPr>
              <a:t>,</a:t>
            </a:r>
            <a:r>
              <a:rPr lang="zh-CN" altLang="en-US" dirty="0">
                <a:ea typeface="微软雅黑" pitchFamily="34" charset="-122"/>
              </a:rPr>
              <a:t>但促使污染范围扩大</a:t>
            </a:r>
          </a:p>
        </p:txBody>
      </p:sp>
      <p:sp>
        <p:nvSpPr>
          <p:cNvPr id="25" name="矩形 24"/>
          <p:cNvSpPr/>
          <p:nvPr/>
        </p:nvSpPr>
        <p:spPr>
          <a:xfrm>
            <a:off x="2849464" y="2470780"/>
            <a:ext cx="1396536" cy="369332"/>
          </a:xfrm>
          <a:prstGeom prst="rect">
            <a:avLst/>
          </a:prstGeom>
        </p:spPr>
        <p:txBody>
          <a:bodyPr wrap="none">
            <a:spAutoFit/>
          </a:bodyPr>
          <a:lstStyle/>
          <a:p>
            <a:pPr marL="285750" indent="-285750">
              <a:buFont typeface="Arial" pitchFamily="34" charset="0"/>
              <a:buChar char="♥"/>
            </a:pPr>
            <a:r>
              <a:rPr lang="zh-CN" altLang="en-US" b="1" dirty="0">
                <a:ea typeface="微软雅黑" pitchFamily="34" charset="-122"/>
              </a:rPr>
              <a:t>自</a:t>
            </a:r>
            <a:r>
              <a:rPr lang="zh-CN" altLang="en-US" b="1" dirty="0" smtClean="0">
                <a:ea typeface="微软雅黑" pitchFamily="34" charset="-122"/>
              </a:rPr>
              <a:t>净过程</a:t>
            </a:r>
            <a:endParaRPr lang="zh-CN" altLang="en-US" b="1" dirty="0">
              <a:ea typeface="微软雅黑" pitchFamily="34" charset="-122"/>
            </a:endParaRPr>
          </a:p>
        </p:txBody>
      </p:sp>
    </p:spTree>
    <p:extLst>
      <p:ext uri="{BB962C8B-B14F-4D97-AF65-F5344CB8AC3E}">
        <p14:creationId xmlns:p14="http://schemas.microsoft.com/office/powerpoint/2010/main" xmlns="" val="379770333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海洋环境污染及生态破坏</a:t>
            </a:r>
          </a:p>
        </p:txBody>
      </p:sp>
      <p:sp>
        <p:nvSpPr>
          <p:cNvPr id="3" name="椭圆 2"/>
          <p:cNvSpPr/>
          <p:nvPr/>
        </p:nvSpPr>
        <p:spPr>
          <a:xfrm>
            <a:off x="467544" y="908720"/>
            <a:ext cx="1423640" cy="1423640"/>
          </a:xfrm>
          <a:prstGeom prst="ellipse">
            <a:avLst/>
          </a:prstGeom>
          <a:solidFill>
            <a:srgbClr val="00B0F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latin typeface="+mn-lt"/>
              <a:ea typeface="+mn-ea"/>
            </a:endParaRPr>
          </a:p>
        </p:txBody>
      </p:sp>
      <p:sp>
        <p:nvSpPr>
          <p:cNvPr id="4" name="TextBox 3"/>
          <p:cNvSpPr txBox="1"/>
          <p:nvPr/>
        </p:nvSpPr>
        <p:spPr>
          <a:xfrm>
            <a:off x="567296" y="1266597"/>
            <a:ext cx="1224136" cy="707886"/>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pPr algn="ctr"/>
            <a:r>
              <a:rPr lang="zh-CN" altLang="en-US" b="1" dirty="0">
                <a:solidFill>
                  <a:schemeClr val="bg1"/>
                </a:solidFill>
              </a:rPr>
              <a:t>海洋环境污染</a:t>
            </a:r>
          </a:p>
        </p:txBody>
      </p:sp>
      <p:cxnSp>
        <p:nvCxnSpPr>
          <p:cNvPr id="8" name="直接连接符 7"/>
          <p:cNvCxnSpPr>
            <a:stCxn id="3" idx="4"/>
          </p:cNvCxnSpPr>
          <p:nvPr/>
        </p:nvCxnSpPr>
        <p:spPr>
          <a:xfrm>
            <a:off x="1179364" y="2332360"/>
            <a:ext cx="0" cy="2392784"/>
          </a:xfrm>
          <a:prstGeom prst="line">
            <a:avLst/>
          </a:pr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cxnSp>
      <p:sp>
        <p:nvSpPr>
          <p:cNvPr id="11" name="椭圆 10"/>
          <p:cNvSpPr/>
          <p:nvPr/>
        </p:nvSpPr>
        <p:spPr>
          <a:xfrm>
            <a:off x="1076028" y="2636912"/>
            <a:ext cx="203200" cy="203200"/>
          </a:xfrm>
          <a:prstGeom prst="ellipse">
            <a:avLst/>
          </a:prstGeom>
          <a:solidFill>
            <a:srgbClr val="00B0F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endParaRPr>
          </a:p>
        </p:txBody>
      </p:sp>
      <p:sp>
        <p:nvSpPr>
          <p:cNvPr id="14" name="椭圆 13"/>
          <p:cNvSpPr/>
          <p:nvPr/>
        </p:nvSpPr>
        <p:spPr>
          <a:xfrm>
            <a:off x="1076028" y="3299123"/>
            <a:ext cx="203200" cy="203200"/>
          </a:xfrm>
          <a:prstGeom prst="ellipse">
            <a:avLst/>
          </a:prstGeom>
          <a:solidFill>
            <a:srgbClr val="00B0F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endParaRPr>
          </a:p>
        </p:txBody>
      </p:sp>
      <p:sp>
        <p:nvSpPr>
          <p:cNvPr id="15" name="椭圆 14"/>
          <p:cNvSpPr/>
          <p:nvPr/>
        </p:nvSpPr>
        <p:spPr>
          <a:xfrm>
            <a:off x="1076028" y="3961334"/>
            <a:ext cx="203200" cy="203200"/>
          </a:xfrm>
          <a:prstGeom prst="ellipse">
            <a:avLst/>
          </a:prstGeom>
          <a:solidFill>
            <a:srgbClr val="00B0F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endParaRPr>
          </a:p>
        </p:txBody>
      </p:sp>
      <p:sp>
        <p:nvSpPr>
          <p:cNvPr id="16" name="椭圆 15"/>
          <p:cNvSpPr/>
          <p:nvPr/>
        </p:nvSpPr>
        <p:spPr>
          <a:xfrm>
            <a:off x="1076028" y="4623544"/>
            <a:ext cx="203200" cy="203200"/>
          </a:xfrm>
          <a:prstGeom prst="ellipse">
            <a:avLst/>
          </a:prstGeom>
          <a:solidFill>
            <a:srgbClr val="00B0F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endParaRPr>
          </a:p>
        </p:txBody>
      </p:sp>
      <p:sp>
        <p:nvSpPr>
          <p:cNvPr id="17" name="TextBox 16"/>
          <p:cNvSpPr txBox="1"/>
          <p:nvPr/>
        </p:nvSpPr>
        <p:spPr>
          <a:xfrm>
            <a:off x="1403648" y="2553846"/>
            <a:ext cx="1224136" cy="369332"/>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r>
              <a:rPr lang="zh-CN" altLang="en-US" sz="1800" dirty="0" smtClean="0">
                <a:solidFill>
                  <a:schemeClr val="bg1">
                    <a:lumMod val="65000"/>
                  </a:schemeClr>
                </a:solidFill>
              </a:rPr>
              <a:t>污染物</a:t>
            </a:r>
            <a:endParaRPr lang="zh-CN" altLang="en-US" sz="1800" dirty="0">
              <a:solidFill>
                <a:schemeClr val="bg1">
                  <a:lumMod val="65000"/>
                </a:schemeClr>
              </a:solidFill>
            </a:endParaRPr>
          </a:p>
        </p:txBody>
      </p:sp>
      <p:sp>
        <p:nvSpPr>
          <p:cNvPr id="18" name="TextBox 17"/>
          <p:cNvSpPr txBox="1"/>
          <p:nvPr/>
        </p:nvSpPr>
        <p:spPr>
          <a:xfrm>
            <a:off x="1406476" y="3216057"/>
            <a:ext cx="1224136" cy="369332"/>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r>
              <a:rPr lang="zh-CN" altLang="en-US" sz="1800" dirty="0">
                <a:solidFill>
                  <a:schemeClr val="bg1">
                    <a:lumMod val="65000"/>
                  </a:schemeClr>
                </a:solidFill>
              </a:rPr>
              <a:t>来源</a:t>
            </a:r>
          </a:p>
        </p:txBody>
      </p:sp>
      <p:sp>
        <p:nvSpPr>
          <p:cNvPr id="19" name="TextBox 18"/>
          <p:cNvSpPr txBox="1"/>
          <p:nvPr/>
        </p:nvSpPr>
        <p:spPr>
          <a:xfrm>
            <a:off x="1409304" y="3878268"/>
            <a:ext cx="1224136" cy="369332"/>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r>
              <a:rPr lang="zh-CN" altLang="en-US" sz="1800" dirty="0">
                <a:solidFill>
                  <a:schemeClr val="bg1">
                    <a:lumMod val="65000"/>
                  </a:schemeClr>
                </a:solidFill>
              </a:rPr>
              <a:t>自净</a:t>
            </a:r>
          </a:p>
        </p:txBody>
      </p:sp>
      <p:sp>
        <p:nvSpPr>
          <p:cNvPr id="20" name="TextBox 19"/>
          <p:cNvSpPr txBox="1"/>
          <p:nvPr/>
        </p:nvSpPr>
        <p:spPr>
          <a:xfrm>
            <a:off x="1396604" y="4540478"/>
            <a:ext cx="1224136" cy="369332"/>
          </a:xfrm>
          <a:prstGeom prst="rect">
            <a:avLst/>
          </a:prstGeom>
        </p:spPr>
        <p:txBody>
          <a:bodyPr wrap="square">
            <a:spAutoFit/>
          </a:bodyPr>
          <a:lstStyle>
            <a:defPPr>
              <a:defRPr lang="zh-CN"/>
            </a:defPPr>
            <a:lvl1pPr>
              <a:defRPr sz="2000">
                <a:solidFill>
                  <a:schemeClr val="folHlink"/>
                </a:solidFill>
                <a:ea typeface="微软雅黑" pitchFamily="34" charset="-122"/>
              </a:defRPr>
            </a:lvl1pPr>
          </a:lstStyle>
          <a:p>
            <a:r>
              <a:rPr lang="zh-CN" altLang="en-US" sz="1800" dirty="0"/>
              <a:t>危害 </a:t>
            </a:r>
          </a:p>
        </p:txBody>
      </p:sp>
      <p:sp>
        <p:nvSpPr>
          <p:cNvPr id="21" name="矩形 20"/>
          <p:cNvSpPr/>
          <p:nvPr/>
        </p:nvSpPr>
        <p:spPr>
          <a:xfrm>
            <a:off x="2310870" y="1280718"/>
            <a:ext cx="6228264" cy="369332"/>
          </a:xfrm>
          <a:prstGeom prst="rect">
            <a:avLst/>
          </a:prstGeom>
        </p:spPr>
        <p:txBody>
          <a:bodyPr wrap="square">
            <a:spAutoFit/>
          </a:bodyPr>
          <a:lstStyle/>
          <a:p>
            <a:r>
              <a:rPr lang="zh-CN" altLang="en-US" dirty="0">
                <a:latin typeface="+mn-lt"/>
                <a:ea typeface="+mn-ea"/>
              </a:rPr>
              <a:t>染物质进入海洋</a:t>
            </a:r>
            <a:r>
              <a:rPr lang="en-US" altLang="zh-CN" dirty="0">
                <a:latin typeface="+mn-lt"/>
                <a:ea typeface="+mn-ea"/>
              </a:rPr>
              <a:t>,</a:t>
            </a:r>
            <a:r>
              <a:rPr lang="zh-CN" altLang="en-US" dirty="0">
                <a:latin typeface="+mn-lt"/>
                <a:ea typeface="+mn-ea"/>
              </a:rPr>
              <a:t>超过海洋的自净能力</a:t>
            </a:r>
            <a:r>
              <a:rPr lang="en-US" altLang="zh-CN" dirty="0">
                <a:latin typeface="+mn-lt"/>
                <a:ea typeface="+mn-ea"/>
              </a:rPr>
              <a:t>,</a:t>
            </a:r>
            <a:r>
              <a:rPr lang="zh-CN" altLang="en-US" dirty="0">
                <a:latin typeface="+mn-lt"/>
                <a:ea typeface="+mn-ea"/>
              </a:rPr>
              <a:t>造成海洋环境</a:t>
            </a:r>
            <a:r>
              <a:rPr lang="zh-CN" altLang="en-US" dirty="0" smtClean="0">
                <a:latin typeface="+mn-lt"/>
                <a:ea typeface="+mn-ea"/>
              </a:rPr>
              <a:t>污染。</a:t>
            </a:r>
            <a:endParaRPr lang="zh-CN" altLang="en-US" dirty="0">
              <a:latin typeface="+mn-lt"/>
              <a:ea typeface="+mn-ea"/>
            </a:endParaRPr>
          </a:p>
        </p:txBody>
      </p:sp>
      <p:pic>
        <p:nvPicPr>
          <p:cNvPr id="12" name="图片 11"/>
          <p:cNvPicPr preferRelativeResize="0">
            <a:picLocks/>
          </p:cNvPicPr>
          <p:nvPr/>
        </p:nvPicPr>
        <p:blipFill rotWithShape="1">
          <a:blip r:embed="rId2" cstate="print">
            <a:extLst>
              <a:ext uri="{28A0092B-C50C-407E-A947-70E740481C1C}">
                <a14:useLocalDpi xmlns:a14="http://schemas.microsoft.com/office/drawing/2010/main" xmlns="" val="0"/>
              </a:ext>
            </a:extLst>
          </a:blip>
          <a:srcRect b="20035"/>
          <a:stretch/>
        </p:blipFill>
        <p:spPr>
          <a:xfrm>
            <a:off x="2536898" y="3645224"/>
            <a:ext cx="2161605" cy="1800000"/>
          </a:xfrm>
          <a:prstGeom prst="rect">
            <a:avLst/>
          </a:prstGeom>
        </p:spPr>
      </p:pic>
      <p:pic>
        <p:nvPicPr>
          <p:cNvPr id="13" name="图片 12"/>
          <p:cNvPicPr preferRelativeResize="0">
            <a:picLocks/>
          </p:cNvPicPr>
          <p:nvPr/>
        </p:nvPicPr>
        <p:blipFill>
          <a:blip r:embed="rId3" cstate="print">
            <a:extLst>
              <a:ext uri="{28A0092B-C50C-407E-A947-70E740481C1C}">
                <a14:useLocalDpi xmlns:a14="http://schemas.microsoft.com/office/drawing/2010/main" xmlns="" val="0"/>
              </a:ext>
            </a:extLst>
          </a:blip>
          <a:stretch>
            <a:fillRect/>
          </a:stretch>
        </p:blipFill>
        <p:spPr>
          <a:xfrm>
            <a:off x="4716016" y="1834172"/>
            <a:ext cx="3225924" cy="1800000"/>
          </a:xfrm>
          <a:prstGeom prst="rect">
            <a:avLst/>
          </a:prstGeom>
        </p:spPr>
      </p:pic>
      <p:pic>
        <p:nvPicPr>
          <p:cNvPr id="22" name="图片 21"/>
          <p:cNvPicPr preferRelativeResize="0">
            <a:picLocks/>
          </p:cNvPicPr>
          <p:nvPr/>
        </p:nvPicPr>
        <p:blipFill>
          <a:blip r:embed="rId4" cstate="print">
            <a:extLst>
              <a:ext uri="{28A0092B-C50C-407E-A947-70E740481C1C}">
                <a14:useLocalDpi xmlns:a14="http://schemas.microsoft.com/office/drawing/2010/main" xmlns="" val="0"/>
              </a:ext>
            </a:extLst>
          </a:blip>
          <a:stretch>
            <a:fillRect/>
          </a:stretch>
        </p:blipFill>
        <p:spPr>
          <a:xfrm>
            <a:off x="2536898" y="1834172"/>
            <a:ext cx="2161605" cy="1800000"/>
          </a:xfrm>
          <a:prstGeom prst="rect">
            <a:avLst/>
          </a:prstGeom>
        </p:spPr>
      </p:pic>
      <p:pic>
        <p:nvPicPr>
          <p:cNvPr id="24" name="图片 23"/>
          <p:cNvPicPr preferRelativeResize="0">
            <a:picLocks/>
          </p:cNvPicPr>
          <p:nvPr/>
        </p:nvPicPr>
        <p:blipFill rotWithShape="1">
          <a:blip r:embed="rId5" cstate="print">
            <a:extLst>
              <a:ext uri="{28A0092B-C50C-407E-A947-70E740481C1C}">
                <a14:useLocalDpi xmlns:a14="http://schemas.microsoft.com/office/drawing/2010/main" xmlns="" val="0"/>
              </a:ext>
            </a:extLst>
          </a:blip>
          <a:srcRect l="1845" t="2771" r="1845" b="2771"/>
          <a:stretch/>
        </p:blipFill>
        <p:spPr>
          <a:xfrm>
            <a:off x="4716016" y="3645224"/>
            <a:ext cx="3225600" cy="1800000"/>
          </a:xfrm>
          <a:prstGeom prst="rect">
            <a:avLst/>
          </a:prstGeom>
        </p:spPr>
      </p:pic>
      <p:sp>
        <p:nvSpPr>
          <p:cNvPr id="26" name="剪去单角的矩形 25"/>
          <p:cNvSpPr/>
          <p:nvPr/>
        </p:nvSpPr>
        <p:spPr>
          <a:xfrm>
            <a:off x="2536898" y="1834172"/>
            <a:ext cx="1819078" cy="616069"/>
          </a:xfrm>
          <a:prstGeom prst="snip1Rect">
            <a:avLst/>
          </a:prstGeom>
          <a:solidFill>
            <a:schemeClr val="tx1">
              <a:alpha val="59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dirty="0">
                <a:solidFill>
                  <a:schemeClr val="bg1"/>
                </a:solidFill>
              </a:rPr>
              <a:t>富集</a:t>
            </a:r>
            <a:r>
              <a:rPr lang="zh-CN" altLang="en-US" sz="1600" dirty="0" smtClean="0">
                <a:solidFill>
                  <a:schemeClr val="bg1"/>
                </a:solidFill>
              </a:rPr>
              <a:t>作用危害人健康（水俣病）</a:t>
            </a:r>
            <a:endParaRPr lang="zh-CN" altLang="en-US" sz="1600" dirty="0">
              <a:solidFill>
                <a:schemeClr val="bg1"/>
              </a:solidFill>
            </a:endParaRPr>
          </a:p>
        </p:txBody>
      </p:sp>
      <p:sp>
        <p:nvSpPr>
          <p:cNvPr id="27" name="剪去单角的矩形 26"/>
          <p:cNvSpPr/>
          <p:nvPr/>
        </p:nvSpPr>
        <p:spPr>
          <a:xfrm flipH="1">
            <a:off x="6559352" y="1834171"/>
            <a:ext cx="1382588" cy="616069"/>
          </a:xfrm>
          <a:prstGeom prst="snip1Rect">
            <a:avLst/>
          </a:prstGeom>
          <a:solidFill>
            <a:schemeClr val="tx1">
              <a:alpha val="59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dirty="0" smtClean="0">
                <a:solidFill>
                  <a:schemeClr val="bg1"/>
                </a:solidFill>
              </a:rPr>
              <a:t>导致海洋生物畸形</a:t>
            </a:r>
            <a:endParaRPr lang="zh-CN" altLang="en-US" sz="1600" dirty="0">
              <a:solidFill>
                <a:schemeClr val="bg1"/>
              </a:solidFill>
            </a:endParaRPr>
          </a:p>
        </p:txBody>
      </p:sp>
      <p:sp>
        <p:nvSpPr>
          <p:cNvPr id="28" name="剪去单角的矩形 27"/>
          <p:cNvSpPr/>
          <p:nvPr/>
        </p:nvSpPr>
        <p:spPr>
          <a:xfrm flipH="1">
            <a:off x="5796136" y="4623545"/>
            <a:ext cx="2143272" cy="800424"/>
          </a:xfrm>
          <a:prstGeom prst="snip1Rect">
            <a:avLst/>
          </a:prstGeom>
          <a:solidFill>
            <a:schemeClr val="tx1">
              <a:alpha val="59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dirty="0" smtClean="0">
                <a:solidFill>
                  <a:schemeClr val="bg1"/>
                </a:solidFill>
              </a:rPr>
              <a:t>大量浮游生物死亡，增强温室效应</a:t>
            </a:r>
            <a:endParaRPr lang="zh-CN" altLang="en-US" sz="1600" dirty="0">
              <a:solidFill>
                <a:schemeClr val="bg1"/>
              </a:solidFill>
            </a:endParaRPr>
          </a:p>
        </p:txBody>
      </p:sp>
      <p:sp>
        <p:nvSpPr>
          <p:cNvPr id="29" name="剪去单角的矩形 28"/>
          <p:cNvSpPr/>
          <p:nvPr/>
        </p:nvSpPr>
        <p:spPr>
          <a:xfrm>
            <a:off x="2536898" y="4819741"/>
            <a:ext cx="1512168" cy="616069"/>
          </a:xfrm>
          <a:prstGeom prst="snip1Rect">
            <a:avLst/>
          </a:prstGeom>
          <a:solidFill>
            <a:schemeClr val="tx1">
              <a:alpha val="59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dirty="0" smtClean="0">
                <a:solidFill>
                  <a:schemeClr val="bg1"/>
                </a:solidFill>
              </a:rPr>
              <a:t>物种减少，</a:t>
            </a:r>
            <a:endParaRPr lang="en-US" altLang="zh-CN" sz="1600" dirty="0" smtClean="0">
              <a:solidFill>
                <a:schemeClr val="bg1"/>
              </a:solidFill>
            </a:endParaRPr>
          </a:p>
          <a:p>
            <a:pPr algn="ctr"/>
            <a:r>
              <a:rPr lang="zh-CN" altLang="en-US" sz="1600" dirty="0" smtClean="0">
                <a:solidFill>
                  <a:schemeClr val="bg1"/>
                </a:solidFill>
              </a:rPr>
              <a:t>危害食物源</a:t>
            </a:r>
            <a:endParaRPr lang="zh-CN" altLang="en-US" sz="1600" dirty="0">
              <a:solidFill>
                <a:schemeClr val="bg1"/>
              </a:solidFill>
            </a:endParaRPr>
          </a:p>
        </p:txBody>
      </p:sp>
    </p:spTree>
    <p:extLst>
      <p:ext uri="{BB962C8B-B14F-4D97-AF65-F5344CB8AC3E}">
        <p14:creationId xmlns:p14="http://schemas.microsoft.com/office/powerpoint/2010/main" xmlns="" val="379770333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海洋环境污染及生态破坏</a:t>
            </a:r>
          </a:p>
        </p:txBody>
      </p:sp>
      <p:pic>
        <p:nvPicPr>
          <p:cNvPr id="3" name="图片 2"/>
          <p:cNvPicPr preferRelativeResize="0">
            <a:picLocks/>
          </p:cNvPicPr>
          <p:nvPr/>
        </p:nvPicPr>
        <p:blipFill>
          <a:blip r:embed="rId2" cstate="print">
            <a:extLst>
              <a:ext uri="{28A0092B-C50C-407E-A947-70E740481C1C}">
                <a14:useLocalDpi xmlns:a14="http://schemas.microsoft.com/office/drawing/2010/main" xmlns="" val="0"/>
              </a:ext>
            </a:extLst>
          </a:blip>
          <a:stretch>
            <a:fillRect/>
          </a:stretch>
        </p:blipFill>
        <p:spPr>
          <a:xfrm>
            <a:off x="683568" y="1196752"/>
            <a:ext cx="3528392" cy="2160000"/>
          </a:xfrm>
          <a:prstGeom prst="rect">
            <a:avLst/>
          </a:prstGeom>
        </p:spPr>
      </p:pic>
      <p:pic>
        <p:nvPicPr>
          <p:cNvPr id="4" name="图片 3"/>
          <p:cNvPicPr preferRelativeResize="0">
            <a:picLocks/>
          </p:cNvPicPr>
          <p:nvPr/>
        </p:nvPicPr>
        <p:blipFill>
          <a:blip r:embed="rId3" cstate="print">
            <a:extLst>
              <a:ext uri="{28A0092B-C50C-407E-A947-70E740481C1C}">
                <a14:useLocalDpi xmlns:a14="http://schemas.microsoft.com/office/drawing/2010/main" xmlns="" val="0"/>
              </a:ext>
            </a:extLst>
          </a:blip>
          <a:stretch>
            <a:fillRect/>
          </a:stretch>
        </p:blipFill>
        <p:spPr>
          <a:xfrm>
            <a:off x="683568" y="3380192"/>
            <a:ext cx="3528392" cy="2160000"/>
          </a:xfrm>
          <a:prstGeom prst="rect">
            <a:avLst/>
          </a:prstGeom>
        </p:spPr>
      </p:pic>
      <p:pic>
        <p:nvPicPr>
          <p:cNvPr id="5" name="图片 4"/>
          <p:cNvPicPr preferRelativeResize="0">
            <a:picLocks/>
          </p:cNvPicPr>
          <p:nvPr/>
        </p:nvPicPr>
        <p:blipFill>
          <a:blip r:embed="rId4" cstate="print">
            <a:extLst>
              <a:ext uri="{28A0092B-C50C-407E-A947-70E740481C1C}">
                <a14:useLocalDpi xmlns:a14="http://schemas.microsoft.com/office/drawing/2010/main" xmlns="" val="0"/>
              </a:ext>
            </a:extLst>
          </a:blip>
          <a:stretch>
            <a:fillRect/>
          </a:stretch>
        </p:blipFill>
        <p:spPr>
          <a:xfrm>
            <a:off x="4237360" y="3380192"/>
            <a:ext cx="3810000" cy="2160000"/>
          </a:xfrm>
          <a:prstGeom prst="rect">
            <a:avLst/>
          </a:prstGeom>
        </p:spPr>
      </p:pic>
      <p:pic>
        <p:nvPicPr>
          <p:cNvPr id="7" name="图片 6"/>
          <p:cNvPicPr preferRelativeResize="0">
            <a:picLocks/>
          </p:cNvPicPr>
          <p:nvPr/>
        </p:nvPicPr>
        <p:blipFill>
          <a:blip r:embed="rId5" cstate="print">
            <a:extLst>
              <a:ext uri="{28A0092B-C50C-407E-A947-70E740481C1C}">
                <a14:useLocalDpi xmlns:a14="http://schemas.microsoft.com/office/drawing/2010/main" xmlns="" val="0"/>
              </a:ext>
            </a:extLst>
          </a:blip>
          <a:stretch>
            <a:fillRect/>
          </a:stretch>
        </p:blipFill>
        <p:spPr>
          <a:xfrm>
            <a:off x="4237360" y="1196752"/>
            <a:ext cx="3810000" cy="2160000"/>
          </a:xfrm>
          <a:prstGeom prst="rect">
            <a:avLst/>
          </a:prstGeom>
        </p:spPr>
      </p:pic>
      <p:sp>
        <p:nvSpPr>
          <p:cNvPr id="8" name="椭圆 7"/>
          <p:cNvSpPr/>
          <p:nvPr/>
        </p:nvSpPr>
        <p:spPr>
          <a:xfrm>
            <a:off x="3456310" y="2654300"/>
            <a:ext cx="1511300" cy="1511300"/>
          </a:xfrm>
          <a:prstGeom prst="ellipse">
            <a:avLst/>
          </a:prstGeom>
          <a:solidFill>
            <a:schemeClr val="tx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smtClean="0">
                <a:solidFill>
                  <a:schemeClr val="bg1"/>
                </a:solidFill>
              </a:rPr>
              <a:t>石油</a:t>
            </a:r>
            <a:endParaRPr lang="en-US" altLang="zh-CN" sz="2800" b="1" dirty="0" smtClean="0">
              <a:solidFill>
                <a:schemeClr val="bg1"/>
              </a:solidFill>
            </a:endParaRPr>
          </a:p>
          <a:p>
            <a:pPr algn="ctr"/>
            <a:r>
              <a:rPr lang="zh-CN" altLang="en-US" sz="2800" b="1" dirty="0" smtClean="0">
                <a:solidFill>
                  <a:schemeClr val="bg1"/>
                </a:solidFill>
              </a:rPr>
              <a:t>污染</a:t>
            </a:r>
            <a:endParaRPr lang="zh-CN" altLang="en-US" sz="2800" b="1" dirty="0">
              <a:solidFill>
                <a:schemeClr val="bg1"/>
              </a:solidFill>
            </a:endParaRPr>
          </a:p>
        </p:txBody>
      </p:sp>
    </p:spTree>
    <p:extLst>
      <p:ext uri="{BB962C8B-B14F-4D97-AF65-F5344CB8AC3E}">
        <p14:creationId xmlns:p14="http://schemas.microsoft.com/office/powerpoint/2010/main" xmlns="" val="1690015615"/>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海洋环境污染及生态破坏</a:t>
            </a:r>
          </a:p>
        </p:txBody>
      </p:sp>
      <p:sp>
        <p:nvSpPr>
          <p:cNvPr id="8" name="椭圆 7"/>
          <p:cNvSpPr/>
          <p:nvPr/>
        </p:nvSpPr>
        <p:spPr>
          <a:xfrm>
            <a:off x="6448029" y="1097223"/>
            <a:ext cx="1511300" cy="1511300"/>
          </a:xfrm>
          <a:prstGeom prst="ellipse">
            <a:avLst/>
          </a:prstGeom>
          <a:solidFill>
            <a:srgbClr val="00B0F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smtClean="0">
                <a:solidFill>
                  <a:schemeClr val="bg1"/>
                </a:solidFill>
              </a:rPr>
              <a:t>石油</a:t>
            </a:r>
            <a:endParaRPr lang="en-US" altLang="zh-CN" sz="2800" b="1" dirty="0" smtClean="0">
              <a:solidFill>
                <a:schemeClr val="bg1"/>
              </a:solidFill>
            </a:endParaRPr>
          </a:p>
          <a:p>
            <a:pPr algn="ctr"/>
            <a:r>
              <a:rPr lang="zh-CN" altLang="en-US" sz="2800" b="1" dirty="0" smtClean="0">
                <a:solidFill>
                  <a:schemeClr val="bg1"/>
                </a:solidFill>
              </a:rPr>
              <a:t>污染</a:t>
            </a:r>
            <a:endParaRPr lang="zh-CN" altLang="en-US" sz="2800" b="1" dirty="0">
              <a:solidFill>
                <a:schemeClr val="bg1"/>
              </a:solidFill>
            </a:endParaRPr>
          </a:p>
        </p:txBody>
      </p:sp>
      <p:sp>
        <p:nvSpPr>
          <p:cNvPr id="6" name="矩形 5"/>
          <p:cNvSpPr/>
          <p:nvPr/>
        </p:nvSpPr>
        <p:spPr>
          <a:xfrm>
            <a:off x="903413" y="1168797"/>
            <a:ext cx="2340694" cy="1368152"/>
          </a:xfrm>
          <a:prstGeom prst="rect">
            <a:avLst/>
          </a:prstGeom>
          <a:solidFill>
            <a:srgbClr val="00B0F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b="1" dirty="0" smtClean="0">
                <a:solidFill>
                  <a:schemeClr val="bg1"/>
                </a:solidFill>
              </a:rPr>
              <a:t>集中区域：</a:t>
            </a:r>
            <a:endParaRPr lang="en-US" altLang="zh-CN" dirty="0" smtClean="0">
              <a:solidFill>
                <a:schemeClr val="bg1"/>
              </a:solidFill>
            </a:endParaRPr>
          </a:p>
          <a:p>
            <a:pPr>
              <a:lnSpc>
                <a:spcPct val="150000"/>
              </a:lnSpc>
            </a:pPr>
            <a:r>
              <a:rPr lang="zh-CN" altLang="en-US" dirty="0">
                <a:solidFill>
                  <a:schemeClr val="bg1"/>
                </a:solidFill>
              </a:rPr>
              <a:t>沿海</a:t>
            </a:r>
            <a:r>
              <a:rPr lang="zh-CN" altLang="en-US" dirty="0" smtClean="0">
                <a:solidFill>
                  <a:schemeClr val="bg1"/>
                </a:solidFill>
              </a:rPr>
              <a:t>水域</a:t>
            </a:r>
            <a:endParaRPr lang="en-US" altLang="zh-CN" dirty="0" smtClean="0">
              <a:solidFill>
                <a:schemeClr val="bg1"/>
              </a:solidFill>
            </a:endParaRPr>
          </a:p>
          <a:p>
            <a:pPr>
              <a:lnSpc>
                <a:spcPct val="150000"/>
              </a:lnSpc>
            </a:pPr>
            <a:r>
              <a:rPr lang="zh-CN" altLang="en-US" dirty="0" smtClean="0">
                <a:solidFill>
                  <a:schemeClr val="bg1"/>
                </a:solidFill>
              </a:rPr>
              <a:t>海上运输航道沿线</a:t>
            </a:r>
            <a:endParaRPr lang="zh-CN" altLang="en-US" dirty="0">
              <a:solidFill>
                <a:schemeClr val="bg1"/>
              </a:solidFill>
            </a:endParaRPr>
          </a:p>
        </p:txBody>
      </p:sp>
      <p:sp>
        <p:nvSpPr>
          <p:cNvPr id="9" name="矩形 8"/>
          <p:cNvSpPr/>
          <p:nvPr/>
        </p:nvSpPr>
        <p:spPr>
          <a:xfrm>
            <a:off x="3415185" y="1168797"/>
            <a:ext cx="2786955" cy="1368152"/>
          </a:xfrm>
          <a:prstGeom prst="rect">
            <a:avLst/>
          </a:prstGeom>
          <a:solidFill>
            <a:srgbClr val="FFC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b="1" dirty="0" smtClean="0">
                <a:solidFill>
                  <a:schemeClr val="tx1"/>
                </a:solidFill>
              </a:rPr>
              <a:t>主要原因：</a:t>
            </a:r>
            <a:endParaRPr lang="en-US" altLang="zh-CN" dirty="0" smtClean="0">
              <a:solidFill>
                <a:schemeClr val="tx1"/>
              </a:solidFill>
            </a:endParaRPr>
          </a:p>
          <a:p>
            <a:pPr>
              <a:lnSpc>
                <a:spcPct val="150000"/>
              </a:lnSpc>
            </a:pPr>
            <a:r>
              <a:rPr lang="zh-CN" altLang="en-US" dirty="0">
                <a:solidFill>
                  <a:schemeClr val="tx1"/>
                </a:solidFill>
              </a:rPr>
              <a:t>沿海石油</a:t>
            </a:r>
            <a:r>
              <a:rPr lang="zh-CN" altLang="en-US" dirty="0" smtClean="0">
                <a:solidFill>
                  <a:schemeClr val="tx1"/>
                </a:solidFill>
              </a:rPr>
              <a:t>工业 </a:t>
            </a:r>
            <a:r>
              <a:rPr lang="en-US" altLang="zh-CN" dirty="0" smtClean="0">
                <a:solidFill>
                  <a:schemeClr val="tx1"/>
                </a:solidFill>
              </a:rPr>
              <a:t>| </a:t>
            </a:r>
            <a:r>
              <a:rPr lang="zh-CN" altLang="en-US" dirty="0" smtClean="0">
                <a:solidFill>
                  <a:schemeClr val="tx1"/>
                </a:solidFill>
              </a:rPr>
              <a:t>海上运输</a:t>
            </a:r>
            <a:endParaRPr lang="en-US" altLang="zh-CN" dirty="0" smtClean="0">
              <a:solidFill>
                <a:schemeClr val="tx1"/>
              </a:solidFill>
            </a:endParaRPr>
          </a:p>
          <a:p>
            <a:pPr>
              <a:lnSpc>
                <a:spcPct val="150000"/>
              </a:lnSpc>
            </a:pPr>
            <a:r>
              <a:rPr lang="zh-CN" altLang="en-US" dirty="0" smtClean="0">
                <a:solidFill>
                  <a:schemeClr val="tx1"/>
                </a:solidFill>
              </a:rPr>
              <a:t>海上采油 </a:t>
            </a:r>
            <a:r>
              <a:rPr lang="en-US" altLang="zh-CN" dirty="0" smtClean="0">
                <a:solidFill>
                  <a:schemeClr val="tx1"/>
                </a:solidFill>
              </a:rPr>
              <a:t>| </a:t>
            </a:r>
            <a:r>
              <a:rPr lang="zh-CN" altLang="en-US" dirty="0" smtClean="0">
                <a:solidFill>
                  <a:schemeClr val="tx1"/>
                </a:solidFill>
              </a:rPr>
              <a:t>游船</a:t>
            </a:r>
            <a:r>
              <a:rPr lang="zh-CN" altLang="en-US" dirty="0">
                <a:solidFill>
                  <a:schemeClr val="tx1"/>
                </a:solidFill>
              </a:rPr>
              <a:t>泄漏</a:t>
            </a:r>
          </a:p>
        </p:txBody>
      </p:sp>
      <p:sp>
        <p:nvSpPr>
          <p:cNvPr id="10" name="矩形 9"/>
          <p:cNvSpPr/>
          <p:nvPr/>
        </p:nvSpPr>
        <p:spPr>
          <a:xfrm>
            <a:off x="899592" y="2726308"/>
            <a:ext cx="3909070" cy="2790924"/>
          </a:xfrm>
          <a:prstGeom prst="rect">
            <a:avLst/>
          </a:prstGeom>
          <a:solidFill>
            <a:srgbClr val="FFC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b="1" dirty="0" smtClean="0">
                <a:solidFill>
                  <a:schemeClr val="tx1"/>
                </a:solidFill>
              </a:rPr>
              <a:t>危害方式：</a:t>
            </a:r>
            <a:endParaRPr lang="en-US" altLang="zh-CN" dirty="0" smtClean="0">
              <a:solidFill>
                <a:schemeClr val="tx1"/>
              </a:solidFill>
            </a:endParaRPr>
          </a:p>
          <a:p>
            <a:pPr>
              <a:lnSpc>
                <a:spcPct val="150000"/>
              </a:lnSpc>
            </a:pPr>
            <a:r>
              <a:rPr lang="zh-CN" altLang="en-US" dirty="0">
                <a:solidFill>
                  <a:schemeClr val="tx1"/>
                </a:solidFill>
              </a:rPr>
              <a:t>油膜覆盖在海洋</a:t>
            </a:r>
            <a:r>
              <a:rPr lang="zh-CN" altLang="en-US" dirty="0" smtClean="0">
                <a:solidFill>
                  <a:schemeClr val="tx1"/>
                </a:solidFill>
              </a:rPr>
              <a:t>表面，阻断</a:t>
            </a:r>
            <a:r>
              <a:rPr lang="zh-CN" altLang="en-US" dirty="0">
                <a:solidFill>
                  <a:schemeClr val="tx1"/>
                </a:solidFill>
              </a:rPr>
              <a:t>海洋空气之间气体交换</a:t>
            </a:r>
            <a:r>
              <a:rPr lang="zh-CN" altLang="en-US" dirty="0" smtClean="0">
                <a:solidFill>
                  <a:schemeClr val="tx1"/>
                </a:solidFill>
              </a:rPr>
              <a:t>毒素，降低</a:t>
            </a:r>
            <a:r>
              <a:rPr lang="zh-CN" altLang="en-US" dirty="0">
                <a:solidFill>
                  <a:schemeClr val="tx1"/>
                </a:solidFill>
              </a:rPr>
              <a:t>了水生植物的</a:t>
            </a:r>
            <a:r>
              <a:rPr lang="zh-CN" altLang="en-US" dirty="0" smtClean="0">
                <a:solidFill>
                  <a:schemeClr val="tx1"/>
                </a:solidFill>
              </a:rPr>
              <a:t>光合作用</a:t>
            </a:r>
            <a:endParaRPr lang="zh-CN" altLang="en-US" dirty="0">
              <a:solidFill>
                <a:schemeClr val="tx1"/>
              </a:solidFill>
            </a:endParaRPr>
          </a:p>
        </p:txBody>
      </p:sp>
      <p:sp>
        <p:nvSpPr>
          <p:cNvPr id="11" name="矩形 10"/>
          <p:cNvSpPr/>
          <p:nvPr/>
        </p:nvSpPr>
        <p:spPr>
          <a:xfrm>
            <a:off x="4978004" y="2744589"/>
            <a:ext cx="2940050" cy="2754362"/>
          </a:xfrm>
          <a:prstGeom prst="rect">
            <a:avLst/>
          </a:prstGeom>
          <a:solidFill>
            <a:srgbClr val="00B0F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50000"/>
              </a:lnSpc>
            </a:pPr>
            <a:r>
              <a:rPr lang="zh-CN" altLang="en-US" b="1" dirty="0" smtClean="0">
                <a:solidFill>
                  <a:schemeClr val="bg1"/>
                </a:solidFill>
              </a:rPr>
              <a:t>危害后果：</a:t>
            </a:r>
            <a:endParaRPr lang="en-US" altLang="zh-CN" dirty="0" smtClean="0">
              <a:solidFill>
                <a:schemeClr val="bg1"/>
              </a:solidFill>
            </a:endParaRPr>
          </a:p>
          <a:p>
            <a:pPr>
              <a:lnSpc>
                <a:spcPct val="150000"/>
              </a:lnSpc>
            </a:pPr>
            <a:r>
              <a:rPr lang="zh-CN" altLang="en-US" dirty="0">
                <a:solidFill>
                  <a:schemeClr val="bg1"/>
                </a:solidFill>
              </a:rPr>
              <a:t>破坏海洋</a:t>
            </a:r>
            <a:r>
              <a:rPr lang="zh-CN" altLang="en-US" dirty="0" smtClean="0">
                <a:solidFill>
                  <a:schemeClr val="bg1"/>
                </a:solidFill>
              </a:rPr>
              <a:t>生态</a:t>
            </a:r>
            <a:endParaRPr lang="en-US" altLang="zh-CN" dirty="0" smtClean="0">
              <a:solidFill>
                <a:schemeClr val="bg1"/>
              </a:solidFill>
            </a:endParaRPr>
          </a:p>
          <a:p>
            <a:pPr>
              <a:lnSpc>
                <a:spcPct val="150000"/>
              </a:lnSpc>
            </a:pPr>
            <a:r>
              <a:rPr lang="zh-CN" altLang="en-US" dirty="0" smtClean="0">
                <a:solidFill>
                  <a:schemeClr val="bg1"/>
                </a:solidFill>
              </a:rPr>
              <a:t>危害</a:t>
            </a:r>
            <a:r>
              <a:rPr lang="zh-CN" altLang="en-US" dirty="0">
                <a:solidFill>
                  <a:schemeClr val="bg1"/>
                </a:solidFill>
              </a:rPr>
              <a:t>渔业</a:t>
            </a:r>
            <a:r>
              <a:rPr lang="zh-CN" altLang="en-US" dirty="0" smtClean="0">
                <a:solidFill>
                  <a:schemeClr val="bg1"/>
                </a:solidFill>
              </a:rPr>
              <a:t>生产</a:t>
            </a:r>
            <a:endParaRPr lang="en-US" altLang="zh-CN" dirty="0" smtClean="0">
              <a:solidFill>
                <a:schemeClr val="bg1"/>
              </a:solidFill>
            </a:endParaRPr>
          </a:p>
          <a:p>
            <a:pPr>
              <a:lnSpc>
                <a:spcPct val="150000"/>
              </a:lnSpc>
            </a:pPr>
            <a:r>
              <a:rPr lang="zh-CN" altLang="en-US" dirty="0" smtClean="0">
                <a:solidFill>
                  <a:schemeClr val="bg1"/>
                </a:solidFill>
              </a:rPr>
              <a:t>破坏</a:t>
            </a:r>
            <a:r>
              <a:rPr lang="zh-CN" altLang="en-US" dirty="0">
                <a:solidFill>
                  <a:schemeClr val="bg1"/>
                </a:solidFill>
              </a:rPr>
              <a:t>海滨</a:t>
            </a:r>
            <a:r>
              <a:rPr lang="zh-CN" altLang="en-US" dirty="0" smtClean="0">
                <a:solidFill>
                  <a:schemeClr val="bg1"/>
                </a:solidFill>
              </a:rPr>
              <a:t>娱乐场所</a:t>
            </a:r>
            <a:endParaRPr lang="en-US" altLang="zh-CN" dirty="0" smtClean="0">
              <a:solidFill>
                <a:schemeClr val="bg1"/>
              </a:solidFill>
            </a:endParaRPr>
          </a:p>
          <a:p>
            <a:pPr>
              <a:lnSpc>
                <a:spcPct val="150000"/>
              </a:lnSpc>
            </a:pPr>
            <a:r>
              <a:rPr lang="zh-CN" altLang="en-US" dirty="0" smtClean="0">
                <a:solidFill>
                  <a:schemeClr val="bg1"/>
                </a:solidFill>
              </a:rPr>
              <a:t>使</a:t>
            </a:r>
            <a:r>
              <a:rPr lang="zh-CN" altLang="en-US" dirty="0">
                <a:solidFill>
                  <a:schemeClr val="bg1"/>
                </a:solidFill>
              </a:rPr>
              <a:t>整个海岸环境退化</a:t>
            </a:r>
          </a:p>
        </p:txBody>
      </p:sp>
    </p:spTree>
    <p:extLst>
      <p:ext uri="{BB962C8B-B14F-4D97-AF65-F5344CB8AC3E}">
        <p14:creationId xmlns:p14="http://schemas.microsoft.com/office/powerpoint/2010/main" xmlns="" val="3497779300"/>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上海Nordri专业商务幻灯演示设计">
  <a:themeElements>
    <a:clrScheme name="上海Nordri专业商务幻灯演示设计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000000"/>
      </a:folHlink>
    </a:clrScheme>
    <a:fontScheme name="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B0F0"/>
        </a:solidFill>
        <a:ln w="19050">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rgbClr val="00B0F0"/>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上海Nordri专业商务幻灯演示设计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上海Nordri专业商务幻灯演示设计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上海Nordri专业商务幻灯演示设计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上海Nordri专业商务幻灯演示设计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上海Nordri专业商务幻灯演示设计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上海Nordri专业商务幻灯演示设计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上海Nordri专业商务幻灯演示设计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上海Nordri专业商务幻灯演示设计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上海Nordri专业商务幻灯演示设计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上海Nordri专业商务幻灯演示设计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上海Nordri专业商务幻灯演示设计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上海Nordri专业商务幻灯演示设计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上海Nordri专业商务幻灯演示设计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3463</TotalTime>
  <Words>930</Words>
  <Application>Microsoft Office PowerPoint</Application>
  <PresentationFormat>全屏显示(4:3)</PresentationFormat>
  <Paragraphs>88</Paragraphs>
  <Slides>12</Slides>
  <Notes>1</Notes>
  <HiddenSlides>0</HiddenSlides>
  <MMClips>0</MMClips>
  <ScaleCrop>false</ScaleCrop>
  <HeadingPairs>
    <vt:vector size="4" baseType="variant">
      <vt:variant>
        <vt:lpstr>主题</vt:lpstr>
      </vt:variant>
      <vt:variant>
        <vt:i4>1</vt:i4>
      </vt:variant>
      <vt:variant>
        <vt:lpstr>幻灯片标题</vt:lpstr>
      </vt:variant>
      <vt:variant>
        <vt:i4>12</vt:i4>
      </vt:variant>
    </vt:vector>
  </HeadingPairs>
  <TitlesOfParts>
    <vt:vector size="13" baseType="lpstr">
      <vt:lpstr>上海Nordri专业商务幻灯演示设计</vt:lpstr>
      <vt:lpstr>幻灯片 1</vt:lpstr>
      <vt:lpstr>目录</vt:lpstr>
      <vt:lpstr>海洋简介</vt:lpstr>
      <vt:lpstr>海洋资源的开发与利用</vt:lpstr>
      <vt:lpstr>海洋资源的开发与利用</vt:lpstr>
      <vt:lpstr>海洋环境污染及生态破坏</vt:lpstr>
      <vt:lpstr>海洋环境污染及生态破坏</vt:lpstr>
      <vt:lpstr>海洋环境污染及生态破坏</vt:lpstr>
      <vt:lpstr>海洋环境污染及生态破坏</vt:lpstr>
      <vt:lpstr>幻灯片 10</vt:lpstr>
      <vt:lpstr>幻灯片 11</vt:lpstr>
      <vt:lpstr>幻灯片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NordriDesign</dc:creator>
  <cp:keywords>XS-普屏 4：3;SC-淡蓝色;DH-静态;ppt幻灯设计/ppt模板设计</cp:keywords>
  <dc:description>nordridesign.com</dc:description>
  <cp:lastModifiedBy>Administrator</cp:lastModifiedBy>
  <cp:revision>179</cp:revision>
  <dcterms:created xsi:type="dcterms:W3CDTF">2007-10-21T01:27:31Z</dcterms:created>
  <dcterms:modified xsi:type="dcterms:W3CDTF">2015-06-04T07:49:09Z</dcterms:modified>
  <cp:category>UDi-主题模板</cp:category>
</cp:coreProperties>
</file>