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267" r:id="rId3"/>
    <p:sldId id="268" r:id="rId4"/>
    <p:sldId id="269" r:id="rId5"/>
    <p:sldId id="270" r:id="rId6"/>
    <p:sldId id="273" r:id="rId7"/>
    <p:sldId id="293" r:id="rId8"/>
    <p:sldId id="294" r:id="rId9"/>
    <p:sldId id="295" r:id="rId10"/>
    <p:sldId id="274" r:id="rId11"/>
    <p:sldId id="279" r:id="rId12"/>
    <p:sldId id="280" r:id="rId13"/>
    <p:sldId id="281" r:id="rId14"/>
    <p:sldId id="277" r:id="rId15"/>
    <p:sldId id="278" r:id="rId16"/>
    <p:sldId id="292" r:id="rId17"/>
    <p:sldId id="296" r:id="rId18"/>
    <p:sldId id="297" r:id="rId19"/>
    <p:sldId id="298" r:id="rId20"/>
    <p:sldId id="305" r:id="rId21"/>
    <p:sldId id="306" r:id="rId22"/>
    <p:sldId id="301" r:id="rId23"/>
    <p:sldId id="299" r:id="rId24"/>
    <p:sldId id="300" r:id="rId25"/>
    <p:sldId id="307" r:id="rId26"/>
    <p:sldId id="302" r:id="rId27"/>
    <p:sldId id="303" r:id="rId2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8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74333FE-6265-4493-B66C-DA94FDC85EE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872E9-B8D5-4AC9-B942-40029BAE984D}" type="datetimeFigureOut">
              <a:rPr lang="zh-CN" altLang="en-US" smtClean="0"/>
              <a:pPr/>
              <a:t>2013/1/8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361DB-7B8D-427A-88CC-CA12D860B5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B%C3%B5%C6%C6%AC%B6%AC%CC%EC%B1%B3%BE%B0%CD%BC%C6%AC&amp;in=13139&amp;cl=2&amp;lm=-1&amp;pn=105&amp;rn=1&amp;di=46727237163&amp;ln=1&amp;fr=ala0&amp;ic=0&amp;s=&amp;se=&amp;sme=0&amp;tab=&amp;width=&amp;height=&amp;face=0&amp;fb=0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B%C3%B5%C6%C6%AC%B6%AC%CC%EC%B1%B3%BE%B0%CD%BC%C6%AC&amp;in=2611&amp;cl=2&amp;lm=-1&amp;pn=209&amp;rn=1&amp;di=2611875285&amp;ln=1&amp;fr=ala0&amp;ic=0&amp;s=&amp;se=&amp;sme=0&amp;tab=&amp;width=&amp;height=&amp;face=0&amp;fb=0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KuGou\Temp\&#26032;&#30333;&#21457;&#39764;&#22899;&#20256;%20&#27969;&#24651;&#26376;&#24433;%20&#21476;&#31581;%20&#21464;&#22863;.mp3" TargetMode="Externa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B%C3%B5%C6%C6%AC%B6%AC%CC%EC%B1%B3%BE%B0%CD%BC%C6%AC&amp;in=24851&amp;cl=2&amp;lm=-1&amp;pn=106&amp;rn=1&amp;di=46992226548&amp;ln=1&amp;fr=ala0&amp;ic=0&amp;s=&amp;se=&amp;sme=0&amp;tab=&amp;width=&amp;height=&amp;face=0&amp;fb=0" TargetMode="Externa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0&amp;tn=baiduimagedetail&amp;word=%BB%C3%B5%C6%C6%AC%B6%AC%CC%EC%B1%B3%BE%B0%CD%BC%C6%AC&amp;in=29958&amp;cl=2&amp;lm=-1&amp;pn=298&amp;rn=1&amp;di=26614611195&amp;ln=1&amp;fr=ala0&amp;ic=0&amp;s=&amp;se=&amp;sme=0&amp;tab=&amp;width=&amp;height=&amp;face=0&amp;fb=0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772400" cy="14700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86512" y="5643578"/>
            <a:ext cx="2071702" cy="571504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华赛二班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1472" y="928670"/>
            <a:ext cx="7837402" cy="258532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lIns="91440" tIns="45720" rIns="91440" bIns="45720">
            <a:spAutoFit/>
            <a:scene3d>
              <a:camera prst="perspectiveLeft"/>
              <a:lightRig rig="threePt" dir="t"/>
            </a:scene3d>
          </a:bodyPr>
          <a:lstStyle/>
          <a:p>
            <a:pPr algn="ctr"/>
            <a:r>
              <a:rPr lang="zh-CN" alt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欢迎各位老师、同学到场</a:t>
            </a:r>
            <a:endParaRPr lang="en-US" altLang="zh-CN" sz="5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endParaRPr lang="en-US" altLang="zh-CN" sz="5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zh-CN" alt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听讲座</a:t>
            </a:r>
            <a:endParaRPr lang="zh-CN" altLang="en-US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052513"/>
            <a:ext cx="7497762" cy="5638800"/>
          </a:xfrm>
          <a:prstGeom prst="rect">
            <a:avLst/>
          </a:prstGeom>
          <a:noFill/>
        </p:spPr>
      </p:pic>
      <p:sp>
        <p:nvSpPr>
          <p:cNvPr id="191493" name="Rectangle 5"/>
          <p:cNvSpPr>
            <a:spLocks noChangeArrowheads="1"/>
          </p:cNvSpPr>
          <p:nvPr/>
        </p:nvSpPr>
        <p:spPr bwMode="auto">
          <a:xfrm>
            <a:off x="1116013" y="428604"/>
            <a:ext cx="47708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altLang="zh-CN" b="1" dirty="0" smtClean="0"/>
              <a:t>1</a:t>
            </a:r>
            <a:r>
              <a:rPr lang="zh-CN" altLang="en-US" b="1" dirty="0" smtClean="0"/>
              <a:t>、</a:t>
            </a:r>
            <a:r>
              <a:rPr lang="zh-CN" altLang="en-US" b="1" dirty="0"/>
              <a:t>酒后切勿驾车。司机一滴酒，亲人两行泪</a:t>
            </a:r>
            <a:r>
              <a:rPr lang="zh-CN" altLang="en-US" sz="1800" dirty="0"/>
              <a:t> 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1213" y="657225"/>
            <a:ext cx="7523162" cy="5543550"/>
          </a:xfrm>
          <a:prstGeom prst="rect">
            <a:avLst/>
          </a:prstGeom>
          <a:noFill/>
        </p:spPr>
      </p:pic>
      <p:sp>
        <p:nvSpPr>
          <p:cNvPr id="194565" name="Rectangle 5"/>
          <p:cNvSpPr>
            <a:spLocks noChangeArrowheads="1"/>
          </p:cNvSpPr>
          <p:nvPr/>
        </p:nvSpPr>
        <p:spPr bwMode="auto">
          <a:xfrm>
            <a:off x="1763713" y="115888"/>
            <a:ext cx="57769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3200" b="1" dirty="0" smtClean="0"/>
              <a:t>2</a:t>
            </a:r>
            <a:r>
              <a:rPr lang="zh-CN" altLang="en-US" sz="3200" b="1" dirty="0" smtClean="0"/>
              <a:t>、</a:t>
            </a:r>
            <a:r>
              <a:rPr lang="zh-CN" altLang="en-US" sz="3200" b="1" dirty="0"/>
              <a:t>二轮摩托车请不要超员载人</a:t>
            </a:r>
            <a:r>
              <a:rPr lang="zh-CN" altLang="en-US" sz="1800" dirty="0"/>
              <a:t>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612" name="Picture 4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604838"/>
            <a:ext cx="7543800" cy="5648325"/>
          </a:xfrm>
          <a:prstGeom prst="rect">
            <a:avLst/>
          </a:prstGeom>
          <a:noFill/>
        </p:spPr>
      </p:pic>
      <p:sp>
        <p:nvSpPr>
          <p:cNvPr id="196613" name="Rectangle 5"/>
          <p:cNvSpPr>
            <a:spLocks noChangeArrowheads="1"/>
          </p:cNvSpPr>
          <p:nvPr/>
        </p:nvSpPr>
        <p:spPr bwMode="auto">
          <a:xfrm>
            <a:off x="900113" y="188913"/>
            <a:ext cx="50032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b="1" dirty="0" smtClean="0"/>
              <a:t>3</a:t>
            </a:r>
            <a:r>
              <a:rPr lang="zh-CN" altLang="en-US" b="1" dirty="0" smtClean="0"/>
              <a:t>、</a:t>
            </a:r>
            <a:r>
              <a:rPr lang="zh-CN" altLang="en-US" b="1" dirty="0"/>
              <a:t>客车请按核定人数载客，超员载人危险多多</a:t>
            </a:r>
            <a:r>
              <a:rPr lang="zh-CN" altLang="en-US" dirty="0"/>
              <a:t>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0" name="Picture 4" descr="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050" y="623888"/>
            <a:ext cx="7581900" cy="5610225"/>
          </a:xfrm>
          <a:prstGeom prst="rect">
            <a:avLst/>
          </a:prstGeom>
          <a:noFill/>
        </p:spPr>
      </p:pic>
      <p:sp>
        <p:nvSpPr>
          <p:cNvPr id="203781" name="Rectangle 5"/>
          <p:cNvSpPr>
            <a:spLocks noChangeArrowheads="1"/>
          </p:cNvSpPr>
          <p:nvPr/>
        </p:nvSpPr>
        <p:spPr bwMode="auto">
          <a:xfrm>
            <a:off x="468313" y="323612"/>
            <a:ext cx="51828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228600" algn="l"/>
              </a:tabLst>
            </a:pPr>
            <a:r>
              <a:rPr lang="en-US" altLang="zh-CN" b="1" dirty="0"/>
              <a:t>4</a:t>
            </a:r>
            <a:r>
              <a:rPr lang="zh-CN" altLang="en-US" b="1" dirty="0" smtClean="0"/>
              <a:t>、</a:t>
            </a:r>
            <a:r>
              <a:rPr lang="zh-CN" altLang="en-US" b="1" dirty="0"/>
              <a:t>骑自行车转弯时要伸手示意，切不可突然猛拐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en-US" altLang="zh-CN" b="1" dirty="0"/>
              <a:t>5</a:t>
            </a:r>
            <a:r>
              <a:rPr lang="zh-CN" altLang="en-US" b="1" dirty="0" smtClean="0"/>
              <a:t>、横穿马路请走人行横道</a:t>
            </a:r>
            <a:r>
              <a:rPr lang="zh-CN" altLang="en-US" sz="2800" dirty="0" smtClean="0"/>
              <a:t> </a:t>
            </a:r>
            <a:br>
              <a:rPr lang="zh-CN" altLang="en-US" sz="2800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643050"/>
            <a:ext cx="7543800" cy="4519625"/>
          </a:xfrm>
          <a:prstGeom prst="rect">
            <a:avLst/>
          </a:prstGeom>
          <a:noFill/>
        </p:spPr>
      </p:pic>
      <p:pic>
        <p:nvPicPr>
          <p:cNvPr id="5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1714488"/>
            <a:ext cx="7543800" cy="4519625"/>
          </a:xfrm>
          <a:prstGeom prst="rect">
            <a:avLst/>
          </a:prstGeom>
          <a:noFill/>
        </p:spPr>
      </p:pic>
      <p:pic>
        <p:nvPicPr>
          <p:cNvPr id="6" name="Picture 4" descr="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7543800" cy="5091129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en-US" altLang="zh-CN" b="1" dirty="0"/>
              <a:t>6</a:t>
            </a:r>
            <a:r>
              <a:rPr lang="zh-CN" altLang="en-US" b="1" dirty="0" smtClean="0"/>
              <a:t>、</a:t>
            </a:r>
            <a:r>
              <a:rPr lang="zh-CN" altLang="en-US" sz="4000" b="1" dirty="0" smtClean="0"/>
              <a:t>红灯停、绿灯行、黄灯亮了等一等</a:t>
            </a:r>
            <a:r>
              <a:rPr lang="zh-CN" altLang="en-US" b="1" dirty="0" smtClean="0"/>
              <a:t/>
            </a:r>
            <a:br>
              <a:rPr lang="zh-CN" altLang="en-US" b="1" dirty="0" smtClean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Picture 4" descr="2005726175219273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557338"/>
            <a:ext cx="8424863" cy="492918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14974"/>
          </a:xfrm>
          <a:noFill/>
          <a:ln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77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zh-CN" altLang="en-US" b="1" dirty="0" smtClean="0"/>
              <a:t>一、冬季是火灾多发、易发时节</a:t>
            </a:r>
            <a:endParaRPr lang="en-US" altLang="zh-CN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>
                <a:latin typeface="+mn-ea"/>
              </a:rPr>
              <a:t>1</a:t>
            </a:r>
            <a:r>
              <a:rPr lang="zh-CN" altLang="en-US" b="1" dirty="0" smtClean="0">
                <a:latin typeface="+mn-ea"/>
              </a:rPr>
              <a:t>、气候因素</a:t>
            </a:r>
            <a:endParaRPr lang="en-US" altLang="zh-CN" b="1" dirty="0" smtClean="0">
              <a:latin typeface="+mn-ea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/>
              <a:t> 1</a:t>
            </a:r>
            <a:r>
              <a:rPr lang="zh-CN" altLang="en-US" b="1" dirty="0" smtClean="0"/>
              <a:t>）</a:t>
            </a:r>
            <a:r>
              <a:rPr lang="zh-CN" altLang="zh-CN" b="1" dirty="0" smtClean="0"/>
              <a:t>冬季寒冷干燥，致使物品也特别干燥，含水量降低，遇火容易燃烧</a:t>
            </a:r>
            <a:r>
              <a:rPr lang="zh-CN" altLang="en-US" b="1" dirty="0" smtClean="0"/>
              <a:t>；</a:t>
            </a:r>
            <a:endParaRPr lang="en-US" altLang="zh-CN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/>
              <a:t> 2</a:t>
            </a:r>
            <a:r>
              <a:rPr lang="zh-CN" altLang="en-US" b="1" dirty="0" smtClean="0"/>
              <a:t>）</a:t>
            </a:r>
            <a:r>
              <a:rPr lang="zh-CN" altLang="zh-CN" b="1" dirty="0" smtClean="0"/>
              <a:t>冬季雨雪时，遇水能发生化学反应的物质遇雨水、受潮会发生爆炸、火灾事故</a:t>
            </a:r>
            <a:r>
              <a:rPr lang="zh-CN" altLang="en-US" b="1" dirty="0" smtClean="0"/>
              <a:t>；</a:t>
            </a:r>
            <a:endParaRPr lang="en-US" altLang="zh-CN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/>
              <a:t>2</a:t>
            </a:r>
            <a:r>
              <a:rPr lang="zh-CN" altLang="en-US" b="1" dirty="0" smtClean="0"/>
              <a:t>、人的因素</a:t>
            </a:r>
            <a:endParaRPr lang="en-US" altLang="zh-CN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/>
              <a:t> 1</a:t>
            </a:r>
            <a:r>
              <a:rPr lang="zh-CN" altLang="en-US" b="1" dirty="0" smtClean="0"/>
              <a:t>）</a:t>
            </a:r>
            <a:r>
              <a:rPr lang="zh-CN" altLang="zh-CN" b="1" dirty="0" smtClean="0"/>
              <a:t>冬季用火、用电、用气增多，又逢烤火取暖时期，起火因素多</a:t>
            </a:r>
            <a:r>
              <a:rPr lang="zh-CN" altLang="en-US" b="1" dirty="0" smtClean="0"/>
              <a:t>；</a:t>
            </a:r>
            <a:endParaRPr lang="en-US" altLang="zh-CN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/>
              <a:t> 2</a:t>
            </a:r>
            <a:r>
              <a:rPr lang="zh-CN" altLang="en-US" b="1" dirty="0" smtClean="0"/>
              <a:t>）</a:t>
            </a:r>
            <a:r>
              <a:rPr lang="zh-CN" altLang="zh-CN" b="1" dirty="0" smtClean="0"/>
              <a:t>冬季是储藏季节，无论是工厂企业，还是居民家庭，物资财富相对集中，一旦发生火灾，就会造成大的损失</a:t>
            </a:r>
            <a:r>
              <a:rPr lang="zh-CN" altLang="en-US" b="1" dirty="0" smtClean="0"/>
              <a:t>；</a:t>
            </a:r>
            <a:endParaRPr lang="en-US" altLang="zh-CN" b="1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b="1" dirty="0" smtClean="0"/>
              <a:t> 3</a:t>
            </a:r>
            <a:r>
              <a:rPr lang="zh-CN" altLang="en-US" b="1" dirty="0" smtClean="0"/>
              <a:t>）</a:t>
            </a:r>
            <a:r>
              <a:rPr lang="zh-CN" altLang="zh-CN" b="1" dirty="0" smtClean="0"/>
              <a:t>冬季逢有元旦、春节和元宵节三大节日，生活用火、交通运输、商业物品储存销售等环节易发生火灾，也是群众燃放烟花爆竹的高峰，故而容易导致爆炸、火灾事故的发生。</a:t>
            </a:r>
            <a:endParaRPr lang="zh-CN" altLang="en-US" b="1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r>
              <a:rPr lang="zh-CN" altLang="en-US" sz="6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二、消防安全</a:t>
            </a:r>
            <a:endParaRPr lang="zh-CN" altLang="en-US" sz="60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6" name="Picture 8" descr="电线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75"/>
            <a:ext cx="9144000" cy="687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8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noFill/>
          <a:ln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zh-CN" altLang="en-US" dirty="0" smtClean="0"/>
              <a:t>一、</a:t>
            </a:r>
            <a:r>
              <a:rPr lang="zh-CN" altLang="en-US" dirty="0" smtClean="0"/>
              <a:t>初起火灾扑救</a:t>
            </a:r>
            <a:endParaRPr lang="en-US" altLang="zh-CN" dirty="0" smtClean="0"/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altLang="zh-CN" dirty="0" smtClean="0"/>
              <a:t>           </a:t>
            </a:r>
            <a:r>
              <a:rPr lang="zh-CN" altLang="zh-CN" dirty="0" smtClean="0"/>
              <a:t>火灾初起阶段火场面积小、温度低，是便于扑救的最有利时机。在此阶段发现火灾，只要不错过时机，可以用很少的人力和灭火器材，甚至一桶水、一只灭火器，就可以扑灭火灾，火灾损失小。因此要注意扑灭初起阶段的火灾。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/>
              <a:t>冬季防火小知识</a:t>
            </a:r>
            <a:endParaRPr lang="zh-CN" alt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内容占位符 2"/>
          <p:cNvGrpSpPr>
            <a:grpSpLocks noGrp="1"/>
          </p:cNvGrpSpPr>
          <p:nvPr/>
        </p:nvGrpSpPr>
        <p:grpSpPr bwMode="auto">
          <a:xfrm>
            <a:off x="407988" y="1341438"/>
            <a:ext cx="7497762" cy="5284787"/>
            <a:chOff x="257" y="845"/>
            <a:chExt cx="4723" cy="3329"/>
          </a:xfrm>
        </p:grpSpPr>
        <p:pic>
          <p:nvPicPr>
            <p:cNvPr id="12290" name="内容占位符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7" y="845"/>
              <a:ext cx="4723" cy="3329"/>
            </a:xfrm>
            <a:prstGeom prst="rect">
              <a:avLst/>
            </a:prstGeom>
            <a:noFill/>
          </p:spPr>
        </p:pic>
        <p:sp>
          <p:nvSpPr>
            <p:cNvPr id="12291" name="Text Box 3"/>
            <p:cNvSpPr txBox="1">
              <a:spLocks noChangeArrowheads="1"/>
            </p:cNvSpPr>
            <p:nvPr/>
          </p:nvSpPr>
          <p:spPr bwMode="auto">
            <a:xfrm>
              <a:off x="270" y="855"/>
              <a:ext cx="4704" cy="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273050" indent="-273050">
                <a:lnSpc>
                  <a:spcPct val="90000"/>
                </a:lnSpc>
                <a:spcBef>
                  <a:spcPts val="600"/>
                </a:spcBef>
                <a:buClr>
                  <a:schemeClr val="accent2"/>
                </a:buClr>
                <a:buSzPct val="85000"/>
                <a:buFont typeface="Wingdings 2" pitchFamily="18" charset="2"/>
                <a:buNone/>
              </a:pP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三、初起火灾扑救</a:t>
              </a:r>
              <a:endParaRPr lang="en-US" altLang="zh-CN" sz="2400">
                <a:latin typeface="Franklin Gothic Book" pitchFamily="34" charset="0"/>
                <a:ea typeface="黑体" pitchFamily="49" charset="-122"/>
              </a:endParaRPr>
            </a:p>
            <a:p>
              <a:pPr marL="273050" indent="-273050">
                <a:lnSpc>
                  <a:spcPct val="90000"/>
                </a:lnSpc>
                <a:spcBef>
                  <a:spcPts val="600"/>
                </a:spcBef>
                <a:buClr>
                  <a:schemeClr val="accent2"/>
                </a:buClr>
                <a:buSzPct val="85000"/>
                <a:buFont typeface="Wingdings 2" pitchFamily="18" charset="2"/>
                <a:buNone/>
              </a:pP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1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、房间：</a:t>
              </a: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1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）电器：要先切断电源，然后用毛毯、棉被覆盖窒息灭火；</a:t>
              </a: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2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）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切勿向失火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的显示屏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泼水，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也勿用灭火器直接射向显示屏，应该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马上拔掉电源插头或关闭电源总开关，然后用湿毛毯或棉被等盖住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屏幕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，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且灭火人要站在侧面，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这样既能阻止烟火蔓延，也可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防止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荧光屏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破裂而导致</a:t>
              </a:r>
              <a:r>
                <a:rPr lang="zh-CN" altLang="zh-CN" sz="2400">
                  <a:latin typeface="Franklin Gothic Book" pitchFamily="34" charset="0"/>
                  <a:ea typeface="黑体" pitchFamily="49" charset="-122"/>
                </a:rPr>
                <a:t>玻璃碎片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伤人；</a:t>
              </a: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3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）家具、被褥起火，一般可用水扑灭，同时把燃烧点附近的可燃物泼湿降温。</a:t>
              </a:r>
              <a:endParaRPr lang="en-US" altLang="zh-CN" sz="2400">
                <a:latin typeface="Franklin Gothic Book" pitchFamily="34" charset="0"/>
                <a:ea typeface="黑体" pitchFamily="49" charset="-122"/>
              </a:endParaRPr>
            </a:p>
            <a:p>
              <a:pPr marL="273050" indent="-273050">
                <a:lnSpc>
                  <a:spcPct val="90000"/>
                </a:lnSpc>
                <a:spcBef>
                  <a:spcPts val="600"/>
                </a:spcBef>
                <a:buClr>
                  <a:schemeClr val="accent2"/>
                </a:buClr>
                <a:buSzPct val="85000"/>
                <a:buFont typeface="Wingdings 2" pitchFamily="18" charset="2"/>
                <a:buNone/>
              </a:pP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2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、厨房：</a:t>
              </a: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1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）油锅起火，不能用水去浇油锅中的火，可直接盖上锅盖灭火；</a:t>
              </a: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2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）煤气、液化气灶着火，要先关闭阀门，用围裙、衣物、棉被等浸水后捂住，往上浇水扑灭；</a:t>
              </a:r>
              <a:r>
                <a:rPr lang="en-US" altLang="zh-CN" sz="2400">
                  <a:latin typeface="Franklin Gothic Book" pitchFamily="34" charset="0"/>
                  <a:ea typeface="黑体" pitchFamily="49" charset="-122"/>
                </a:rPr>
                <a:t>3</a:t>
              </a:r>
              <a:r>
                <a:rPr lang="zh-CN" altLang="en-US" sz="2400">
                  <a:latin typeface="Franklin Gothic Book" pitchFamily="34" charset="0"/>
                  <a:ea typeface="黑体" pitchFamily="49" charset="-122"/>
                </a:rPr>
                <a:t>）将着火处的可燃物及液化气瓶及时疏散到安全的地方。</a:t>
              </a:r>
              <a:endParaRPr lang="en-US" altLang="zh-CN" sz="2400">
                <a:latin typeface="Franklin Gothic Book" pitchFamily="34" charset="0"/>
                <a:ea typeface="黑体" pitchFamily="49" charset="-122"/>
              </a:endParaRPr>
            </a:p>
            <a:p>
              <a:pPr marL="273050" indent="-273050">
                <a:lnSpc>
                  <a:spcPct val="90000"/>
                </a:lnSpc>
                <a:spcBef>
                  <a:spcPts val="600"/>
                </a:spcBef>
                <a:buClr>
                  <a:schemeClr val="accent2"/>
                </a:buClr>
                <a:buSzPct val="85000"/>
                <a:buFont typeface="Wingdings 2" pitchFamily="18" charset="2"/>
                <a:buNone/>
              </a:pPr>
              <a:endParaRPr lang="en-US" altLang="zh-CN" sz="2400">
                <a:latin typeface="Franklin Gothic Book" pitchFamily="34" charset="0"/>
                <a:ea typeface="黑体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mtClean="0"/>
              <a:t>冬季防火小知识</a:t>
            </a:r>
            <a:endParaRPr lang="zh-CN" alt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u=2809710455,2819033703&amp;fm=3&amp;gp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>
            <a:off x="1403350" y="1412875"/>
            <a:ext cx="6337300" cy="251936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28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楷体_GB2312"/>
              </a:rPr>
              <a:t>冬季安全伴我行</a:t>
            </a:r>
          </a:p>
        </p:txBody>
      </p:sp>
      <p:sp>
        <p:nvSpPr>
          <p:cNvPr id="2055" name="WordArt 7"/>
          <p:cNvSpPr>
            <a:spLocks noChangeArrowheads="1" noChangeShapeType="1" noTextEdit="1"/>
          </p:cNvSpPr>
          <p:nvPr/>
        </p:nvSpPr>
        <p:spPr bwMode="auto">
          <a:xfrm>
            <a:off x="6588125" y="4652963"/>
            <a:ext cx="933450" cy="61753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endParaRPr lang="zh-CN" altLang="en-US" sz="3600" b="1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楷体_GB2312"/>
            </a:endParaRPr>
          </a:p>
        </p:txBody>
      </p:sp>
    </p:spTree>
  </p:cSld>
  <p:clrMapOvr>
    <a:masterClrMapping/>
  </p:clrMapOvr>
  <p:transition spd="slow"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285750"/>
            <a:ext cx="33575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rPr>
              <a:t>安全知识题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舒体" pitchFamily="2" charset="-122"/>
              <a:ea typeface="方正舒体" pitchFamily="2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28688" y="1357313"/>
            <a:ext cx="7429500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</a:rPr>
              <a:t>1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、</a:t>
            </a:r>
            <a:r>
              <a:rPr lang="zh-CN" altLang="en-US" sz="2800" b="1" dirty="0">
                <a:solidFill>
                  <a:srgbClr val="0070C0"/>
                </a:solidFill>
              </a:rPr>
              <a:t>电器起火时，要先</a:t>
            </a:r>
            <a:endParaRPr lang="en-US" altLang="zh-CN" sz="2800" b="1" dirty="0">
              <a:solidFill>
                <a:srgbClr val="0070C0"/>
              </a:solidFill>
            </a:endParaRPr>
          </a:p>
          <a:p>
            <a:r>
              <a:rPr lang="en-US" sz="2800" dirty="0"/>
              <a:t>  </a:t>
            </a:r>
          </a:p>
          <a:p>
            <a:r>
              <a:rPr lang="en-US" altLang="zh-CN" sz="2800" dirty="0"/>
              <a:t>A </a:t>
            </a:r>
            <a:r>
              <a:rPr lang="zh-CN" altLang="en-US" sz="2800" dirty="0"/>
              <a:t>、打家里电话报警</a:t>
            </a:r>
            <a:r>
              <a:rPr lang="en-US" sz="2800" dirty="0"/>
              <a:t>           </a:t>
            </a:r>
            <a:r>
              <a:rPr lang="en-US" altLang="zh-CN" sz="2800" dirty="0"/>
              <a:t>B </a:t>
            </a:r>
            <a:r>
              <a:rPr lang="zh-CN" altLang="en-US" sz="2800" dirty="0"/>
              <a:t>、切断电源</a:t>
            </a:r>
            <a:r>
              <a:rPr lang="en-US" sz="2800" dirty="0"/>
              <a:t> </a:t>
            </a:r>
          </a:p>
          <a:p>
            <a:r>
              <a:rPr lang="en-US" altLang="zh-CN" sz="2800" dirty="0"/>
              <a:t>C </a:t>
            </a:r>
            <a:r>
              <a:rPr lang="zh-CN" altLang="en-US" sz="2800" dirty="0"/>
              <a:t>、用灭火器</a:t>
            </a:r>
          </a:p>
          <a:p>
            <a:endParaRPr lang="zh-CN" alt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3714750"/>
            <a:ext cx="735806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0070C0"/>
                </a:solidFill>
              </a:rPr>
              <a:t>2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、</a:t>
            </a:r>
            <a:r>
              <a:rPr lang="zh-CN" altLang="en-US" sz="2800" b="1" dirty="0">
                <a:solidFill>
                  <a:srgbClr val="0070C0"/>
                </a:solidFill>
              </a:rPr>
              <a:t>火灾发生时应马上 </a:t>
            </a:r>
            <a:r>
              <a:rPr lang="en-US" sz="2800" b="1" dirty="0">
                <a:solidFill>
                  <a:srgbClr val="0070C0"/>
                </a:solidFill>
              </a:rPr>
              <a:t> </a:t>
            </a:r>
          </a:p>
          <a:p>
            <a:endParaRPr lang="en-US" sz="2800" dirty="0"/>
          </a:p>
          <a:p>
            <a:r>
              <a:rPr lang="en-US" altLang="zh-CN" sz="2800" dirty="0"/>
              <a:t>A </a:t>
            </a:r>
            <a:r>
              <a:rPr lang="zh-CN" altLang="en-US" sz="2800" dirty="0"/>
              <a:t>、沿防火通道朝楼下跑  </a:t>
            </a:r>
            <a:r>
              <a:rPr lang="zh-CN" altLang="en-US" sz="2800" dirty="0" smtClean="0"/>
              <a:t>，然后拨打</a:t>
            </a:r>
            <a:r>
              <a:rPr lang="en-US" altLang="zh-CN" sz="2800" dirty="0" smtClean="0"/>
              <a:t>119</a:t>
            </a:r>
          </a:p>
          <a:p>
            <a:r>
              <a:rPr lang="zh-CN" altLang="en-US" sz="2800" dirty="0" smtClean="0"/>
              <a:t>  </a:t>
            </a:r>
            <a:r>
              <a:rPr lang="en-US" sz="2800" dirty="0" smtClean="0"/>
              <a:t> </a:t>
            </a:r>
            <a:r>
              <a:rPr lang="en-US" altLang="zh-CN" sz="2800" dirty="0"/>
              <a:t>B</a:t>
            </a:r>
            <a:r>
              <a:rPr lang="zh-CN" altLang="en-US" sz="2800" dirty="0"/>
              <a:t>、乘电梯</a:t>
            </a:r>
            <a:r>
              <a:rPr lang="en-US" sz="2800" dirty="0"/>
              <a:t>  </a:t>
            </a:r>
          </a:p>
          <a:p>
            <a:r>
              <a:rPr lang="en-US" altLang="zh-CN" sz="2800" dirty="0" smtClean="0"/>
              <a:t>   C</a:t>
            </a:r>
            <a:r>
              <a:rPr lang="zh-CN" altLang="en-US" sz="2800" dirty="0" smtClean="0"/>
              <a:t>、跳</a:t>
            </a:r>
            <a:r>
              <a:rPr lang="zh-CN" altLang="en-US" sz="2800" dirty="0"/>
              <a:t>下窗</a:t>
            </a:r>
          </a:p>
        </p:txBody>
      </p:sp>
      <p:sp>
        <p:nvSpPr>
          <p:cNvPr id="7" name="笑脸 6"/>
          <p:cNvSpPr/>
          <p:nvPr/>
        </p:nvSpPr>
        <p:spPr>
          <a:xfrm>
            <a:off x="5214938" y="2286000"/>
            <a:ext cx="500062" cy="428625"/>
          </a:xfrm>
          <a:prstGeom prst="smileyFac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笑脸 7"/>
          <p:cNvSpPr/>
          <p:nvPr/>
        </p:nvSpPr>
        <p:spPr>
          <a:xfrm>
            <a:off x="1000125" y="4643438"/>
            <a:ext cx="500063" cy="428625"/>
          </a:xfrm>
          <a:prstGeom prst="smileyFac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1428750"/>
            <a:ext cx="778668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atinLnBrk="1"/>
            <a:r>
              <a:rPr lang="en-US" altLang="zh-CN" sz="2800" b="1" dirty="0" smtClean="0">
                <a:solidFill>
                  <a:srgbClr val="0070C0"/>
                </a:solidFill>
              </a:rPr>
              <a:t>3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、</a:t>
            </a:r>
            <a:r>
              <a:rPr lang="zh-CN" altLang="en-US" sz="2800" b="1" dirty="0">
                <a:solidFill>
                  <a:srgbClr val="0070C0"/>
                </a:solidFill>
              </a:rPr>
              <a:t>火灾时不正确的脱身做法是</a:t>
            </a:r>
            <a:endParaRPr lang="en-US" altLang="zh-CN" sz="2800" dirty="0"/>
          </a:p>
          <a:p>
            <a:pPr latinLnBrk="1"/>
            <a:endParaRPr lang="zh-CN" altLang="en-US" sz="2800" dirty="0"/>
          </a:p>
          <a:p>
            <a:pPr latinLnBrk="1"/>
            <a:r>
              <a:rPr lang="zh-CN" altLang="en-US" sz="2800" dirty="0"/>
              <a:t>Ａ、降低姿势，沿墙壁边缘爬行</a:t>
            </a:r>
          </a:p>
          <a:p>
            <a:pPr latinLnBrk="1"/>
            <a:r>
              <a:rPr lang="zh-CN" altLang="en-US" sz="2800" dirty="0"/>
              <a:t>Ｂ、遇火灾时朝下风方向跑</a:t>
            </a:r>
          </a:p>
          <a:p>
            <a:pPr latinLnBrk="1"/>
            <a:r>
              <a:rPr lang="zh-CN" altLang="en-US" sz="2800" dirty="0"/>
              <a:t>Ｃ、逃生过程中一路关闭身后的门</a:t>
            </a:r>
          </a:p>
          <a:p>
            <a:r>
              <a:rPr lang="zh-CN" altLang="en-US" sz="2800" dirty="0"/>
              <a:t>Ｄ、可用湿棉被等披在身上从火中冲出去</a:t>
            </a:r>
          </a:p>
        </p:txBody>
      </p:sp>
      <p:sp>
        <p:nvSpPr>
          <p:cNvPr id="7" name="笑脸 6"/>
          <p:cNvSpPr/>
          <p:nvPr/>
        </p:nvSpPr>
        <p:spPr>
          <a:xfrm>
            <a:off x="785813" y="3143250"/>
            <a:ext cx="571500" cy="428625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928688" y="285750"/>
            <a:ext cx="33575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舒体" pitchFamily="2" charset="-122"/>
                <a:ea typeface="方正舒体" pitchFamily="2" charset="-122"/>
              </a:rPr>
              <a:t>安全知识题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舒体" pitchFamily="2" charset="-122"/>
              <a:ea typeface="方正舒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u=459135686,2519565280&amp;fm=0&amp;gp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5" name="WordArt 7"/>
          <p:cNvSpPr>
            <a:spLocks noChangeArrowheads="1" noChangeShapeType="1" noTextEdit="1"/>
          </p:cNvSpPr>
          <p:nvPr/>
        </p:nvSpPr>
        <p:spPr bwMode="auto">
          <a:xfrm>
            <a:off x="179388" y="1916113"/>
            <a:ext cx="8785225" cy="187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冬季来临，晚上</a:t>
            </a:r>
            <a:r>
              <a:rPr lang="zh-CN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有使用电热毯的同学，</a:t>
            </a:r>
            <a:r>
              <a:rPr lang="zh-CN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睡前一定要拔下电源。</a:t>
            </a:r>
          </a:p>
        </p:txBody>
      </p:sp>
    </p:spTree>
  </p:cSld>
  <p:clrMapOvr>
    <a:masterClrMapping/>
  </p:clrMapOvr>
  <p:transition spd="slow">
    <p:comb dir="vert"/>
    <p:sndAc>
      <p:stSnd>
        <p:snd r:embed="rId2" name="hammer.wav" builtIn="1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4341" name="Picture 5" descr="987d5ddb7b9ac943d1164e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1142976" y="260350"/>
            <a:ext cx="550072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420"/>
              </a:avLst>
            </a:prstTxWarp>
          </a:bodyPr>
          <a:lstStyle/>
          <a:p>
            <a:pPr algn="ctr"/>
            <a:r>
              <a:rPr lang="zh-CN" altLang="en-US" sz="3600" kern="10" dirty="0" smtClean="0">
                <a:ln w="12700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三、饮食</a:t>
            </a:r>
            <a:r>
              <a:rPr lang="zh-CN" altLang="en-US" sz="3600" kern="10" dirty="0">
                <a:ln w="12700">
                  <a:solidFill>
                    <a:srgbClr val="33CC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安全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79388" y="1557338"/>
            <a:ext cx="57245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0" dirty="0">
                <a:solidFill>
                  <a:srgbClr val="6666FF"/>
                </a:solidFill>
              </a:rPr>
              <a:t>1</a:t>
            </a:r>
            <a:r>
              <a:rPr lang="zh-CN" altLang="en-US" sz="2000" b="0" dirty="0">
                <a:solidFill>
                  <a:srgbClr val="6666FF"/>
                </a:solidFill>
              </a:rPr>
              <a:t>、养成良好的饮食习惯。吃东西时不要狼吞虎咽；  吃东西时不要同时做别的事情，更不要相互追逐、打闹；一日三餐定时定量，不暴饮暴食。 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79388" y="2708275"/>
            <a:ext cx="5616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0">
                <a:solidFill>
                  <a:srgbClr val="6666FF"/>
                </a:solidFill>
              </a:rPr>
              <a:t>2</a:t>
            </a:r>
            <a:r>
              <a:rPr lang="zh-CN" altLang="en-US" sz="2000" b="0">
                <a:solidFill>
                  <a:srgbClr val="6666FF"/>
                </a:solidFill>
              </a:rPr>
              <a:t>、养成吃东西以前洗手的习惯。人的双手每天干这干那，接触各种各样的东西。会沾染病菌、病毒和寄生虫卵。吃东西以前认真用肥皂洗净双手，才能减少“病从口入”的可能 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79388" y="4149725"/>
            <a:ext cx="68405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0">
                <a:solidFill>
                  <a:srgbClr val="6666FF"/>
                </a:solidFill>
              </a:rPr>
              <a:t>3</a:t>
            </a:r>
            <a:r>
              <a:rPr lang="zh-CN" altLang="en-US" sz="2000" b="0">
                <a:solidFill>
                  <a:srgbClr val="6666FF"/>
                </a:solidFill>
              </a:rPr>
              <a:t>、生吃瓜果要洗净。瓜果蔬菜在生长过程中不仅会沾染病菌、病毒、寄生虫卵，还有残留的农药、杀虫剂等，如果不清洗干净，不仅可能染上疾病，还可能造成农药中毒。 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179388" y="5373688"/>
            <a:ext cx="8424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0">
                <a:solidFill>
                  <a:srgbClr val="6666FF"/>
                </a:solidFill>
              </a:rPr>
              <a:t>4</a:t>
            </a:r>
            <a:r>
              <a:rPr lang="zh-CN" altLang="en-US" sz="2000" b="0">
                <a:solidFill>
                  <a:srgbClr val="6666FF"/>
                </a:solidFill>
              </a:rPr>
              <a:t>、不随便吃野菜、野果。野菜、野果的种类很多，其中有的含有对人体有害的毒素，缺乏经验的人很难辨别清楚，只有不随便吃野菜、野果，才能避免中毒，确保安全。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3" grpId="0"/>
      <p:bldP spid="14344" grpId="0"/>
      <p:bldP spid="14345" grpId="0"/>
      <p:bldP spid="143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15365" name="Picture 5" descr="8534b55857d8f7a4810a18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11188" y="333375"/>
            <a:ext cx="468153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CCCCFF"/>
                </a:solidFill>
              </a:rPr>
              <a:t>5</a:t>
            </a:r>
            <a:r>
              <a:rPr lang="zh-CN" altLang="en-US" sz="2400" b="0">
                <a:solidFill>
                  <a:srgbClr val="CCCCFF"/>
                </a:solidFill>
              </a:rPr>
              <a:t>、不吃腐烂变质的食物。食物腐烂变质，就会味道变酸、变苦；散发出异味儿，这是因为细菌大量繁殖引起的，吃了这些食物会造成食物中毒。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11188" y="2236788"/>
            <a:ext cx="54006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0000CC"/>
                </a:solidFill>
              </a:rPr>
              <a:t>6</a:t>
            </a:r>
            <a:r>
              <a:rPr lang="zh-CN" altLang="en-US" sz="2400" b="0">
                <a:solidFill>
                  <a:srgbClr val="0000CC"/>
                </a:solidFill>
              </a:rPr>
              <a:t>、不随意购买、食用街头小摊贩出售的劣质食品、饮料。这些劣质食品、饮料往往卫生质量不合格，食用、饮用会危害健康。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11188" y="3897313"/>
            <a:ext cx="77771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0000CC"/>
                </a:solidFill>
              </a:rPr>
              <a:t>7</a:t>
            </a:r>
            <a:r>
              <a:rPr lang="zh-CN" altLang="en-US" sz="2400" b="0">
                <a:solidFill>
                  <a:srgbClr val="0000CC"/>
                </a:solidFill>
              </a:rPr>
              <a:t>、在商店购买食品、饮料，要特别注意是否标明生产日期和保质期，不购买过期食品饮料。不食、饮过期食品饮料。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11188" y="5229225"/>
            <a:ext cx="61198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0">
                <a:solidFill>
                  <a:srgbClr val="0000CC"/>
                </a:solidFill>
              </a:rPr>
              <a:t>8</a:t>
            </a:r>
            <a:r>
              <a:rPr lang="zh-CN" altLang="en-US" sz="2400" b="0">
                <a:solidFill>
                  <a:srgbClr val="0000CC"/>
                </a:solidFill>
              </a:rPr>
              <a:t>、不喝生水。水是否干净，仅凭肉眼很难分清，清澈透明的水也可能含有病菌、病毒，喝开水最安全。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/>
      <p:bldP spid="15367" grpId="0"/>
      <p:bldP spid="15368" grpId="0"/>
      <p:bldP spid="153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41702" y="2143116"/>
            <a:ext cx="8059388" cy="17475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下面请欣赏歌曲，谨记教训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7" name="Picture 7" descr="040a4f22c157c14e9922ed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685800"/>
            <a:ext cx="5257800" cy="3740150"/>
          </a:xfrm>
          <a:prstGeom prst="rect">
            <a:avLst/>
          </a:prstGeom>
          <a:noFill/>
        </p:spPr>
      </p:pic>
      <p:pic>
        <p:nvPicPr>
          <p:cNvPr id="225288" name="Picture 8" descr="上海商学院遇难女生家属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762000"/>
            <a:ext cx="5257800" cy="3908425"/>
          </a:xfrm>
          <a:prstGeom prst="rect">
            <a:avLst/>
          </a:prstGeom>
          <a:noFill/>
        </p:spPr>
      </p:pic>
      <p:pic>
        <p:nvPicPr>
          <p:cNvPr id="225290" name="Picture 10" descr="xin_4708021710104652867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" y="533400"/>
            <a:ext cx="4114800" cy="5181600"/>
          </a:xfrm>
          <a:prstGeom prst="rect">
            <a:avLst/>
          </a:prstGeom>
          <a:noFill/>
        </p:spPr>
      </p:pic>
      <p:pic>
        <p:nvPicPr>
          <p:cNvPr id="225289" name="Picture 9" descr="xin_4208021710108981591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" y="304800"/>
            <a:ext cx="4111625" cy="5181600"/>
          </a:xfrm>
          <a:prstGeom prst="rect">
            <a:avLst/>
          </a:prstGeom>
          <a:noFill/>
        </p:spPr>
      </p:pic>
      <p:pic>
        <p:nvPicPr>
          <p:cNvPr id="225291" name="Picture 11" descr="172139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1752600"/>
            <a:ext cx="5257800" cy="3494088"/>
          </a:xfrm>
          <a:prstGeom prst="rect">
            <a:avLst/>
          </a:prstGeom>
          <a:noFill/>
        </p:spPr>
      </p:pic>
      <p:pic>
        <p:nvPicPr>
          <p:cNvPr id="225292" name="Picture 12" descr="000ffe32bcdc0a779cbd0e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4800" y="1752600"/>
            <a:ext cx="5257800" cy="3937000"/>
          </a:xfrm>
          <a:prstGeom prst="rect">
            <a:avLst/>
          </a:prstGeom>
          <a:noFill/>
        </p:spPr>
      </p:pic>
      <p:pic>
        <p:nvPicPr>
          <p:cNvPr id="225293" name="Picture 13" descr="2166384_17356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47800" y="-381000"/>
            <a:ext cx="5530850" cy="6858000"/>
          </a:xfrm>
          <a:prstGeom prst="rect">
            <a:avLst/>
          </a:prstGeom>
          <a:noFill/>
        </p:spPr>
      </p:pic>
      <p:sp>
        <p:nvSpPr>
          <p:cNvPr id="225298" name="WordArt 18"/>
          <p:cNvSpPr>
            <a:spLocks noChangeArrowheads="1" noChangeShapeType="1" noTextEdit="1"/>
          </p:cNvSpPr>
          <p:nvPr/>
        </p:nvSpPr>
        <p:spPr bwMode="auto">
          <a:xfrm rot="5400000">
            <a:off x="5181600" y="2895600"/>
            <a:ext cx="5715000" cy="6858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只留下他们永远的痛</a:t>
            </a:r>
          </a:p>
        </p:txBody>
      </p:sp>
      <p:sp>
        <p:nvSpPr>
          <p:cNvPr id="225295" name="WordArt 15"/>
          <p:cNvSpPr>
            <a:spLocks noChangeArrowheads="1" noChangeShapeType="1" noTextEdit="1"/>
          </p:cNvSpPr>
          <p:nvPr/>
        </p:nvSpPr>
        <p:spPr bwMode="auto">
          <a:xfrm rot="5400000">
            <a:off x="5181600" y="2971800"/>
            <a:ext cx="5791200" cy="7620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夺走一条条年轻的生命</a:t>
            </a:r>
          </a:p>
        </p:txBody>
      </p:sp>
      <p:sp>
        <p:nvSpPr>
          <p:cNvPr id="225296" name="WordArt 16"/>
          <p:cNvSpPr>
            <a:spLocks noChangeArrowheads="1" noChangeShapeType="1" noTextEdit="1"/>
          </p:cNvSpPr>
          <p:nvPr/>
        </p:nvSpPr>
        <p:spPr bwMode="auto">
          <a:xfrm rot="5400000">
            <a:off x="5600700" y="2933700"/>
            <a:ext cx="4953000" cy="609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再多的“如果”</a:t>
            </a:r>
          </a:p>
        </p:txBody>
      </p:sp>
      <p:sp>
        <p:nvSpPr>
          <p:cNvPr id="225297" name="WordArt 17"/>
          <p:cNvSpPr>
            <a:spLocks noChangeArrowheads="1" noChangeShapeType="1" noTextEdit="1"/>
          </p:cNvSpPr>
          <p:nvPr/>
        </p:nvSpPr>
        <p:spPr bwMode="auto">
          <a:xfrm rot="5400000">
            <a:off x="5181600" y="2971800"/>
            <a:ext cx="5715000" cy="6858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也无法挽回逝去的生命</a:t>
            </a:r>
          </a:p>
        </p:txBody>
      </p:sp>
      <p:pic>
        <p:nvPicPr>
          <p:cNvPr id="225282" name="Picture 2" descr="W02008111537412406002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04800" y="228600"/>
            <a:ext cx="5238750" cy="3924300"/>
          </a:xfrm>
          <a:prstGeom prst="rect">
            <a:avLst/>
          </a:prstGeom>
          <a:noFill/>
        </p:spPr>
      </p:pic>
      <p:pic>
        <p:nvPicPr>
          <p:cNvPr id="225283" name="Picture 3" descr="92ae33f2d31bb84c342acc0c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4800" y="381000"/>
            <a:ext cx="5257800" cy="3509963"/>
          </a:xfrm>
          <a:prstGeom prst="rect">
            <a:avLst/>
          </a:prstGeom>
          <a:noFill/>
        </p:spPr>
      </p:pic>
      <p:pic>
        <p:nvPicPr>
          <p:cNvPr id="225284" name="Picture 4" descr="2008111415571483834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4800" y="990600"/>
            <a:ext cx="5257800" cy="2781300"/>
          </a:xfrm>
          <a:prstGeom prst="rect">
            <a:avLst/>
          </a:prstGeom>
          <a:noFill/>
        </p:spPr>
      </p:pic>
      <p:pic>
        <p:nvPicPr>
          <p:cNvPr id="225285" name="Picture 5" descr="80a142faafa6d778024f567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4800" y="609600"/>
            <a:ext cx="5257800" cy="3943350"/>
          </a:xfrm>
          <a:prstGeom prst="rect">
            <a:avLst/>
          </a:prstGeom>
          <a:noFill/>
        </p:spPr>
      </p:pic>
      <p:sp>
        <p:nvSpPr>
          <p:cNvPr id="225294" name="WordArt 14"/>
          <p:cNvSpPr>
            <a:spLocks noChangeArrowheads="1" noChangeShapeType="1" noTextEdit="1"/>
          </p:cNvSpPr>
          <p:nvPr/>
        </p:nvSpPr>
        <p:spPr bwMode="auto">
          <a:xfrm rot="5400000">
            <a:off x="6629400" y="2819400"/>
            <a:ext cx="2895600" cy="609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一场场灾难</a:t>
            </a:r>
          </a:p>
        </p:txBody>
      </p:sp>
      <p:sp>
        <p:nvSpPr>
          <p:cNvPr id="225299" name="WordArt 19"/>
          <p:cNvSpPr>
            <a:spLocks noChangeArrowheads="1" noChangeShapeType="1" noTextEdit="1"/>
          </p:cNvSpPr>
          <p:nvPr/>
        </p:nvSpPr>
        <p:spPr bwMode="auto">
          <a:xfrm rot="5400000">
            <a:off x="5791200" y="3200400"/>
            <a:ext cx="4572000" cy="609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还要有多少悲剧</a:t>
            </a:r>
          </a:p>
        </p:txBody>
      </p:sp>
      <p:sp>
        <p:nvSpPr>
          <p:cNvPr id="225300" name="WordArt 20"/>
          <p:cNvSpPr>
            <a:spLocks noChangeArrowheads="1" noChangeShapeType="1" noTextEdit="1"/>
          </p:cNvSpPr>
          <p:nvPr/>
        </p:nvSpPr>
        <p:spPr bwMode="auto">
          <a:xfrm rot="5400000">
            <a:off x="6057900" y="3009900"/>
            <a:ext cx="4038600" cy="609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我们才能醒悟</a:t>
            </a:r>
          </a:p>
        </p:txBody>
      </p:sp>
      <p:sp>
        <p:nvSpPr>
          <p:cNvPr id="225301" name="WordArt 21"/>
          <p:cNvSpPr>
            <a:spLocks noChangeArrowheads="1" noChangeShapeType="1" noTextEdit="1"/>
          </p:cNvSpPr>
          <p:nvPr/>
        </p:nvSpPr>
        <p:spPr bwMode="auto">
          <a:xfrm rot="5400000">
            <a:off x="6248400" y="3124200"/>
            <a:ext cx="3657600" cy="609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希望人间</a:t>
            </a:r>
          </a:p>
        </p:txBody>
      </p:sp>
      <p:sp>
        <p:nvSpPr>
          <p:cNvPr id="225302" name="WordArt 22"/>
          <p:cNvSpPr>
            <a:spLocks noChangeArrowheads="1" noChangeShapeType="1" noTextEdit="1"/>
          </p:cNvSpPr>
          <p:nvPr/>
        </p:nvSpPr>
        <p:spPr bwMode="auto">
          <a:xfrm rot="5400000">
            <a:off x="5486400" y="3048000"/>
            <a:ext cx="5181600" cy="609600"/>
          </a:xfrm>
          <a:prstGeom prst="rect">
            <a:avLst/>
          </a:prstGeom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zh-CN" altLang="en-US" sz="4000" b="1" kern="10" spc="800">
                <a:ln w="12700">
                  <a:solidFill>
                    <a:srgbClr val="808080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再不出现这样的悲痛</a:t>
            </a:r>
          </a:p>
        </p:txBody>
      </p:sp>
      <p:sp>
        <p:nvSpPr>
          <p:cNvPr id="225303" name="WordArt 23"/>
          <p:cNvSpPr>
            <a:spLocks noChangeArrowheads="1" noChangeShapeType="1" noTextEdit="1"/>
          </p:cNvSpPr>
          <p:nvPr/>
        </p:nvSpPr>
        <p:spPr bwMode="auto">
          <a:xfrm>
            <a:off x="914400" y="2590800"/>
            <a:ext cx="7200900" cy="1019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80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新宋体"/>
                <a:ea typeface="新宋体"/>
              </a:rPr>
              <a:t>愿大家一生平安</a:t>
            </a:r>
          </a:p>
        </p:txBody>
      </p:sp>
      <p:sp>
        <p:nvSpPr>
          <p:cNvPr id="225305" name="WordArt 25"/>
          <p:cNvSpPr>
            <a:spLocks noChangeArrowheads="1" noChangeShapeType="1" noTextEdit="1"/>
          </p:cNvSpPr>
          <p:nvPr/>
        </p:nvSpPr>
        <p:spPr bwMode="auto">
          <a:xfrm>
            <a:off x="2819400" y="4495800"/>
            <a:ext cx="6172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600" b="1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奏响生命旋律</a:t>
            </a:r>
          </a:p>
        </p:txBody>
      </p:sp>
      <p:sp>
        <p:nvSpPr>
          <p:cNvPr id="225307" name="WordArt 27"/>
          <p:cNvSpPr>
            <a:spLocks noChangeArrowheads="1" noChangeShapeType="1" noTextEdit="1"/>
          </p:cNvSpPr>
          <p:nvPr/>
        </p:nvSpPr>
        <p:spPr bwMode="auto">
          <a:xfrm>
            <a:off x="609600" y="990600"/>
            <a:ext cx="6172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6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绷紧安全琴弦</a:t>
            </a:r>
          </a:p>
        </p:txBody>
      </p:sp>
      <p:pic>
        <p:nvPicPr>
          <p:cNvPr id="27" name="新白发魔女传 流恋月影 古筝 变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8072462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0" fill="hold"/>
                                        <p:tgtEl>
                                          <p:spTgt spid="225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0" fill="hold"/>
                                        <p:tgtEl>
                                          <p:spTgt spid="225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225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5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0" fill="hold"/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0" fill="hold"/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25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25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0"/>
                            </p:stCondLst>
                            <p:childTnLst>
                              <p:par>
                                <p:cTn id="39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0" fill="hold"/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0" fill="hold"/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225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25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225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0"/>
                            </p:stCondLst>
                            <p:childTnLst>
                              <p:par>
                                <p:cTn id="53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0" fill="hold"/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0" fill="hold"/>
                                        <p:tgtEl>
                                          <p:spTgt spid="225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2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0"/>
                            </p:stCondLst>
                            <p:childTnLst>
                              <p:par>
                                <p:cTn id="61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0" fill="hold"/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0" fill="hold"/>
                                        <p:tgtEl>
                                          <p:spTgt spid="225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25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2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0"/>
                            </p:stCondLst>
                            <p:childTnLst>
                              <p:par>
                                <p:cTn id="72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0" fill="hold"/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0" fill="hold"/>
                                        <p:tgtEl>
                                          <p:spTgt spid="225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3000"/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0"/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3000"/>
                                        <p:tgtEl>
                                          <p:spTgt spid="225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22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0"/>
                            </p:stCondLst>
                            <p:childTnLst>
                              <p:par>
                                <p:cTn id="85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0" fill="hold"/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0" fill="hold"/>
                                        <p:tgtEl>
                                          <p:spTgt spid="225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3000"/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3000"/>
                                        <p:tgtEl>
                                          <p:spTgt spid="225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2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0000"/>
                            </p:stCondLst>
                            <p:childTnLst>
                              <p:par>
                                <p:cTn id="98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0" fill="hold"/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0" fill="hold"/>
                                        <p:tgtEl>
                                          <p:spTgt spid="225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3000"/>
                                        <p:tgtEl>
                                          <p:spTgt spid="22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0"/>
                                        <p:tgtEl>
                                          <p:spTgt spid="22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3000"/>
                                        <p:tgtEl>
                                          <p:spTgt spid="225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2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0000"/>
                            </p:stCondLst>
                            <p:childTnLst>
                              <p:par>
                                <p:cTn id="111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0" fill="hold"/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0" fill="hold"/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00"/>
                            </p:stCondLst>
                            <p:childTnLst>
                              <p:par>
                                <p:cTn id="1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0" fill="hold"/>
                                        <p:tgtEl>
                                          <p:spTgt spid="225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0" fill="hold"/>
                                        <p:tgtEl>
                                          <p:spTgt spid="225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3" dur="215268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7" dur="2000"/>
                                        <p:tgtEl>
                                          <p:spTgt spid="225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3000"/>
                                        <p:tgtEl>
                                          <p:spTgt spid="22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0"/>
                                        <p:tgtEl>
                                          <p:spTgt spid="22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3000"/>
                                        <p:tgtEl>
                                          <p:spTgt spid="225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25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25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25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000"/>
                            </p:stCondLst>
                            <p:childTnLst>
                              <p:par>
                                <p:cTn id="1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25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5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25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2253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500"/>
                                        <p:tgtEl>
                                          <p:spTgt spid="2253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2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3000"/>
                            </p:stCondLst>
                            <p:childTnLst>
                              <p:par>
                                <p:cTn id="16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65" dur="2000" fill="hold"/>
                                        <p:tgtEl>
                                          <p:spTgt spid="22530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0"/>
                            </p:stCondLst>
                            <p:childTnLst>
                              <p:par>
                                <p:cTn id="167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8" dur="2000" fill="hold"/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22530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</p:childTnLst>
        </p:cTn>
      </p:par>
    </p:tnLst>
    <p:bldLst>
      <p:bldP spid="225298" grpId="0" animBg="1"/>
      <p:bldP spid="225298" grpId="1" animBg="1"/>
      <p:bldP spid="225294" grpId="0" animBg="1"/>
      <p:bldP spid="225299" grpId="0" animBg="1"/>
      <p:bldP spid="225299" grpId="1" animBg="1"/>
      <p:bldP spid="225300" grpId="0" animBg="1"/>
      <p:bldP spid="225300" grpId="1" animBg="1"/>
      <p:bldP spid="225301" grpId="0" animBg="1"/>
      <p:bldP spid="225301" grpId="1" animBg="1"/>
      <p:bldP spid="225302" grpId="0" animBg="1"/>
      <p:bldP spid="225302" grpId="1" animBg="1"/>
      <p:bldP spid="225303" grpId="0" animBg="1"/>
      <p:bldP spid="225303" grpId="1" animBg="1"/>
      <p:bldP spid="225305" grpId="0" animBg="1"/>
      <p:bldP spid="225305" grpId="1" animBg="1"/>
      <p:bldP spid="225307" grpId="0" animBg="1"/>
      <p:bldP spid="225307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8000">
                <a:solidFill>
                  <a:srgbClr val="FF0000"/>
                </a:solidFill>
              </a:rPr>
              <a:t>平安祝福</a:t>
            </a:r>
          </a:p>
        </p:txBody>
      </p:sp>
      <p:pic>
        <p:nvPicPr>
          <p:cNvPr id="71687" name="Picture 7" descr="j029770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00213"/>
            <a:ext cx="3730625" cy="4608512"/>
          </a:xfrm>
        </p:spPr>
      </p:pic>
      <p:sp>
        <p:nvSpPr>
          <p:cNvPr id="7168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856163" y="1773238"/>
            <a:ext cx="3754437" cy="4608512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sz="2800" dirty="0">
                <a:solidFill>
                  <a:schemeClr val="accent1"/>
                </a:solidFill>
              </a:rPr>
              <a:t>在</a:t>
            </a:r>
            <a:r>
              <a:rPr lang="en-US" altLang="zh-CN" sz="2800" dirty="0" smtClean="0">
                <a:solidFill>
                  <a:schemeClr val="accent1"/>
                </a:solidFill>
              </a:rPr>
              <a:t>2013</a:t>
            </a:r>
            <a:r>
              <a:rPr lang="zh-CN" altLang="en-US" sz="2800" dirty="0" smtClean="0">
                <a:solidFill>
                  <a:schemeClr val="accent1"/>
                </a:solidFill>
              </a:rPr>
              <a:t>年寒假来临</a:t>
            </a:r>
            <a:r>
              <a:rPr lang="zh-CN" altLang="en-US" sz="2800" dirty="0">
                <a:solidFill>
                  <a:schemeClr val="accent1"/>
                </a:solidFill>
              </a:rPr>
              <a:t>之际：</a:t>
            </a:r>
          </a:p>
          <a:p>
            <a:r>
              <a:rPr lang="zh-CN" altLang="en-US" sz="2800" dirty="0">
                <a:solidFill>
                  <a:srgbClr val="FF0000"/>
                </a:solidFill>
              </a:rPr>
              <a:t>衷心</a:t>
            </a:r>
            <a:r>
              <a:rPr lang="zh-CN" altLang="en-US" sz="2800" dirty="0" smtClean="0">
                <a:solidFill>
                  <a:srgbClr val="FF0000"/>
                </a:solidFill>
              </a:rPr>
              <a:t>祝愿老师、同学：一路平平安安，健健康康，快快乐乐，团团圆圆！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r>
              <a:rPr lang="zh-CN" altLang="en-US" sz="2800" dirty="0" smtClean="0">
                <a:solidFill>
                  <a:srgbClr val="FF0000"/>
                </a:solidFill>
              </a:rPr>
              <a:t>同时，也在这儿向大家提前拜个早年，祝大家新年快乐，万事如意！</a:t>
            </a:r>
            <a:endParaRPr lang="zh-CN" altLang="en-US" sz="2800" dirty="0">
              <a:solidFill>
                <a:srgbClr val="FF0000"/>
              </a:solidFill>
            </a:endParaRPr>
          </a:p>
          <a:p>
            <a:r>
              <a:rPr lang="zh-CN" altLang="en-US" sz="2800" dirty="0">
                <a:solidFill>
                  <a:schemeClr val="accent1"/>
                </a:solidFill>
              </a:rPr>
              <a:t>在</a:t>
            </a:r>
            <a:r>
              <a:rPr lang="zh-CN" altLang="en-US" sz="2800" dirty="0" smtClean="0">
                <a:solidFill>
                  <a:schemeClr val="accent1"/>
                </a:solidFill>
              </a:rPr>
              <a:t>讲说中</a:t>
            </a:r>
            <a:r>
              <a:rPr lang="zh-CN" altLang="en-US" sz="2800" dirty="0">
                <a:solidFill>
                  <a:schemeClr val="accent1"/>
                </a:solidFill>
              </a:rPr>
              <a:t>，如有不足之处，</a:t>
            </a:r>
            <a:r>
              <a:rPr lang="zh-CN" altLang="en-US" sz="2800" dirty="0" smtClean="0">
                <a:solidFill>
                  <a:schemeClr val="accent1"/>
                </a:solidFill>
              </a:rPr>
              <a:t>敬请各位老师、同学批评</a:t>
            </a:r>
            <a:r>
              <a:rPr lang="zh-CN" altLang="en-US" sz="2800" dirty="0">
                <a:solidFill>
                  <a:schemeClr val="accent1"/>
                </a:solidFill>
              </a:rPr>
              <a:t>指正。</a:t>
            </a:r>
          </a:p>
          <a:p>
            <a:r>
              <a:rPr lang="zh-CN" altLang="en-US" sz="4800" b="1" dirty="0" smtClean="0">
                <a:solidFill>
                  <a:srgbClr val="FF0000"/>
                </a:solidFill>
              </a:rPr>
              <a:t>谢谢大家！</a:t>
            </a:r>
            <a:endParaRPr lang="zh-CN" altLang="en-US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6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6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6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16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16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16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u=2678564191,2514438614&amp;fm=3&amp;gp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611188" y="1125538"/>
            <a:ext cx="77755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5400" b="1" i="1">
                <a:solidFill>
                  <a:schemeClr val="bg1"/>
                </a:solidFill>
              </a:rPr>
              <a:t>冬天是一个非常危险的季节，道路上都是冰雪，十分容易滑倒！当然，出门要十分注意，以免造成安全隐患！</a:t>
            </a:r>
          </a:p>
        </p:txBody>
      </p:sp>
    </p:spTree>
  </p:cSld>
  <p:clrMapOvr>
    <a:masterClrMapping/>
  </p:clrMapOvr>
  <p:transition>
    <p:comb/>
    <p:sndAc>
      <p:stSnd>
        <p:snd r:embed="rId2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u=3565063553,3031073981&amp;fm=0&amp;gp=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90488"/>
            <a:ext cx="9144000" cy="6858001"/>
          </a:xfrm>
          <a:prstGeom prst="rect">
            <a:avLst/>
          </a:prstGeom>
          <a:noFill/>
        </p:spPr>
      </p:pic>
      <p:sp>
        <p:nvSpPr>
          <p:cNvPr id="11270" name="WordArt 6" descr="窄竖线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416800" cy="3313112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宋体"/>
                <a:ea typeface="宋体"/>
              </a:rPr>
              <a:t>你知道冬天有哪些安全隐患吗？</a:t>
            </a:r>
          </a:p>
        </p:txBody>
      </p:sp>
    </p:spTree>
  </p:cSld>
  <p:clrMapOvr>
    <a:masterClrMapping/>
  </p:clrMapOvr>
  <p:transition spd="med">
    <p:cover dir="d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dfea7438b03cf7d4b311c7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468313" y="549275"/>
            <a:ext cx="2016125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zh-CN" altLang="en-US" sz="3600" kern="10" dirty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1271" name="WordArt 7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0825" y="1000108"/>
            <a:ext cx="4608513" cy="192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552"/>
              </a:avLst>
            </a:prstTxWarp>
          </a:bodyPr>
          <a:lstStyle/>
          <a:p>
            <a:pPr algn="ctr"/>
            <a:r>
              <a:rPr lang="zh-CN" altLang="en-US" sz="3600" b="1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宋体"/>
                <a:ea typeface="宋体"/>
              </a:rPr>
              <a:t>一、</a:t>
            </a:r>
            <a:r>
              <a:rPr lang="zh-CN" altLang="en-US" sz="3600" b="1" kern="10" spc="72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宋体"/>
                <a:ea typeface="宋体"/>
              </a:rPr>
              <a:t>交通</a:t>
            </a:r>
            <a:r>
              <a:rPr lang="zh-CN" altLang="en-US" sz="3600" b="1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宋体"/>
                <a:ea typeface="宋体"/>
              </a:rPr>
              <a:t>安全</a:t>
            </a:r>
            <a:endParaRPr lang="zh-CN" altLang="en-US" sz="3600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宋体"/>
              <a:ea typeface="宋体"/>
            </a:endParaRPr>
          </a:p>
          <a:p>
            <a:pPr algn="ctr"/>
            <a:endParaRPr lang="zh-CN" altLang="en-US" sz="3600" kern="10" spc="72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80000"/>
                  </a:srgbClr>
                </a:outerShdw>
              </a:effectLst>
              <a:latin typeface="宋体"/>
              <a:ea typeface="宋体"/>
            </a:endParaRPr>
          </a:p>
        </p:txBody>
      </p:sp>
      <p:sp>
        <p:nvSpPr>
          <p:cNvPr id="11272" name="WordArt 8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0824" y="2214554"/>
            <a:ext cx="4464052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701"/>
              </a:avLst>
            </a:prstTxWarp>
          </a:bodyPr>
          <a:lstStyle/>
          <a:p>
            <a:pPr algn="ctr"/>
            <a:r>
              <a:rPr lang="zh-CN" altLang="en-US" sz="3600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宋体"/>
                <a:ea typeface="宋体"/>
              </a:rPr>
              <a:t>二、消防安全</a:t>
            </a:r>
          </a:p>
        </p:txBody>
      </p:sp>
      <p:sp>
        <p:nvSpPr>
          <p:cNvPr id="11273" name="WordArt 9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50824" y="3571876"/>
            <a:ext cx="4178299" cy="9286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50"/>
              </a:avLst>
            </a:prstTxWarp>
          </a:bodyPr>
          <a:lstStyle/>
          <a:p>
            <a:pPr algn="ctr"/>
            <a:r>
              <a:rPr lang="zh-CN" altLang="en-US" sz="3600" kern="10" spc="72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宋体"/>
                <a:ea typeface="宋体"/>
              </a:rPr>
              <a:t>三、饮食安全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2" grpId="0" animBg="1"/>
      <p:bldP spid="112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5500" b="1" dirty="0">
                <a:solidFill>
                  <a:schemeClr val="folHlink"/>
                </a:solidFill>
              </a:rPr>
              <a:t>一、交通安全</a:t>
            </a:r>
            <a:endParaRPr lang="zh-CN" altLang="en-US" sz="6800" b="1" dirty="0">
              <a:solidFill>
                <a:schemeClr val="folHlink"/>
              </a:solidFill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438400" y="1600200"/>
            <a:ext cx="3573463" cy="4495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zh-CN" dirty="0"/>
              <a:t>       </a:t>
            </a:r>
            <a:r>
              <a:rPr lang="zh-CN" altLang="en-US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道路交通是国民经济发展和社会进步的重要基础条件。从</a:t>
            </a:r>
            <a:r>
              <a:rPr lang="en-US" altLang="zh-CN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1886</a:t>
            </a:r>
            <a:r>
              <a:rPr lang="zh-CN" altLang="en-US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年世界上第一辆汽车问世以来，到</a:t>
            </a:r>
            <a:r>
              <a:rPr lang="en-US" altLang="zh-CN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20</a:t>
            </a:r>
            <a:r>
              <a:rPr lang="zh-CN" altLang="en-US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世纪</a:t>
            </a:r>
            <a:r>
              <a:rPr lang="en-US" altLang="zh-CN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90</a:t>
            </a:r>
            <a:r>
              <a:rPr lang="zh-CN" altLang="en-US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年代初，全世界大约有</a:t>
            </a:r>
            <a:r>
              <a:rPr lang="en-US" altLang="zh-CN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4000</a:t>
            </a:r>
            <a:r>
              <a:rPr lang="zh-CN" altLang="en-US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万人死于交通事故。我国每年交通事故死亡</a:t>
            </a:r>
            <a:r>
              <a:rPr lang="en-US" altLang="zh-CN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10-11</a:t>
            </a:r>
            <a:r>
              <a:rPr lang="zh-CN" altLang="en-US" dirty="0">
                <a:solidFill>
                  <a:schemeClr val="folHlink"/>
                </a:solidFill>
                <a:latin typeface="隶书" pitchFamily="49" charset="-122"/>
                <a:ea typeface="隶书" pitchFamily="49" charset="-122"/>
              </a:rPr>
              <a:t>万人这些都是血的教训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6011863" y="1600200"/>
            <a:ext cx="2827337" cy="4495800"/>
          </a:xfrm>
        </p:spPr>
        <p:txBody>
          <a:bodyPr/>
          <a:lstStyle/>
          <a:p>
            <a:r>
              <a:rPr lang="zh-CN" altLang="en-US" sz="5400" dirty="0">
                <a:solidFill>
                  <a:srgbClr val="FF0000"/>
                </a:solidFill>
              </a:rPr>
              <a:t>当车轮面对生命！</a:t>
            </a:r>
          </a:p>
          <a:p>
            <a:r>
              <a:rPr lang="zh-CN" altLang="en-US" dirty="0"/>
              <a:t>下面请大家观看一组交通安全宣传材料</a:t>
            </a:r>
          </a:p>
        </p:txBody>
      </p:sp>
      <p:pic>
        <p:nvPicPr>
          <p:cNvPr id="5" name="Picture 6" descr="冰雪路3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1785926"/>
            <a:ext cx="257173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1" build="p"/>
      <p:bldP spid="3994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noFill/>
        </p:spPr>
        <p:txBody>
          <a:bodyPr/>
          <a:lstStyle/>
          <a:p>
            <a:pPr algn="r"/>
            <a:r>
              <a:rPr lang="en-US" altLang="zh-CN" sz="1000">
                <a:solidFill>
                  <a:schemeClr val="bg1"/>
                </a:solidFill>
                <a:latin typeface="Arial" charset="0"/>
              </a:rPr>
              <a:t>ACM </a:t>
            </a:r>
            <a:r>
              <a:rPr lang="zh-CN" altLang="en-US" sz="1000">
                <a:solidFill>
                  <a:schemeClr val="bg1"/>
                </a:solidFill>
                <a:latin typeface="Arial" charset="0"/>
              </a:rPr>
              <a:t>南京团队</a:t>
            </a:r>
          </a:p>
        </p:txBody>
      </p:sp>
      <p:pic>
        <p:nvPicPr>
          <p:cNvPr id="17413" name="Picture 11" descr="http://vweb.cycnet.com/cms/2006/2006youth/xw/tptt/200611/W02006112233623029494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14400"/>
            <a:ext cx="44196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3" descr="http://auto.tom.com/img/assets/200608/2_06081615141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457575"/>
            <a:ext cx="47244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1295400" y="152400"/>
            <a:ext cx="5715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黑车</a:t>
            </a:r>
            <a:r>
              <a:rPr lang="en-US" altLang="zh-CN" sz="48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——“</a:t>
            </a:r>
            <a:r>
              <a:rPr lang="zh-CN" altLang="en-US" sz="4800" b="1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生死时速”</a:t>
            </a:r>
          </a:p>
        </p:txBody>
      </p:sp>
      <p:sp>
        <p:nvSpPr>
          <p:cNvPr id="17419" name="WordArt 11"/>
          <p:cNvSpPr>
            <a:spLocks noChangeArrowheads="1" noChangeShapeType="1" noTextEdit="1"/>
          </p:cNvSpPr>
          <p:nvPr/>
        </p:nvSpPr>
        <p:spPr bwMode="auto">
          <a:xfrm>
            <a:off x="533400" y="4876800"/>
            <a:ext cx="3267075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宋体"/>
                <a:ea typeface="宋体"/>
              </a:rPr>
              <a:t>得不偿失命不保</a:t>
            </a:r>
          </a:p>
        </p:txBody>
      </p:sp>
      <p:sp>
        <p:nvSpPr>
          <p:cNvPr id="17420" name="WordArt 12"/>
          <p:cNvSpPr>
            <a:spLocks noChangeArrowheads="1" noChangeShapeType="1" noTextEdit="1"/>
          </p:cNvSpPr>
          <p:nvPr/>
        </p:nvSpPr>
        <p:spPr bwMode="auto">
          <a:xfrm>
            <a:off x="4724400" y="1447800"/>
            <a:ext cx="3971925" cy="9144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宋体"/>
                <a:ea typeface="宋体"/>
              </a:rPr>
              <a:t>安全出行 拒绝黑车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9" grpId="0" animBg="1"/>
      <p:bldP spid="174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6804" name="Picture 4" descr="挤火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矩形 5"/>
          <p:cNvSpPr/>
          <p:nvPr/>
        </p:nvSpPr>
        <p:spPr>
          <a:xfrm>
            <a:off x="357158" y="285728"/>
            <a:ext cx="5054589" cy="10715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zh-CN" alt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好</a:t>
            </a:r>
            <a:r>
              <a:rPr lang="zh-CN" alt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危险！</a:t>
            </a:r>
            <a:endParaRPr lang="zh-CN" alt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zh-CN" altLang="en-US" sz="5400" b="1" dirty="0" smtClean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各位同学</a:t>
            </a:r>
            <a:endParaRPr lang="zh-CN" altLang="en-US" sz="54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3299" y="2571744"/>
            <a:ext cx="8133544" cy="24288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zh-CN" alt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瞧一瞧，记一记，交通安全伴我行</a:t>
            </a:r>
            <a:endParaRPr lang="zh-CN" alt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1248</Words>
  <Application>Microsoft Office PowerPoint</Application>
  <PresentationFormat>全屏显示(4:3)</PresentationFormat>
  <Paragraphs>89</Paragraphs>
  <Slides>27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幻灯片 1</vt:lpstr>
      <vt:lpstr>幻灯片 2</vt:lpstr>
      <vt:lpstr>幻灯片 3</vt:lpstr>
      <vt:lpstr>幻灯片 4</vt:lpstr>
      <vt:lpstr>幻灯片 5</vt:lpstr>
      <vt:lpstr>一、交通安全</vt:lpstr>
      <vt:lpstr>幻灯片 7</vt:lpstr>
      <vt:lpstr>幻灯片 8</vt:lpstr>
      <vt:lpstr>各位同学</vt:lpstr>
      <vt:lpstr>幻灯片 10</vt:lpstr>
      <vt:lpstr>幻灯片 11</vt:lpstr>
      <vt:lpstr>幻灯片 12</vt:lpstr>
      <vt:lpstr>幻灯片 13</vt:lpstr>
      <vt:lpstr>5、横穿马路请走人行横道  </vt:lpstr>
      <vt:lpstr>6、红灯停、绿灯行、黄灯亮了等一等 </vt:lpstr>
      <vt:lpstr>二、消防安全</vt:lpstr>
      <vt:lpstr>幻灯片 17</vt:lpstr>
      <vt:lpstr>冬季防火小知识</vt:lpstr>
      <vt:lpstr>冬季防火小知识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平安祝福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china</dc:creator>
  <cp:lastModifiedBy>china</cp:lastModifiedBy>
  <cp:revision>37</cp:revision>
  <dcterms:created xsi:type="dcterms:W3CDTF">2013-01-07T02:59:57Z</dcterms:created>
  <dcterms:modified xsi:type="dcterms:W3CDTF">2013-01-08T09:01:10Z</dcterms:modified>
</cp:coreProperties>
</file>