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2" r:id="rId6"/>
    <p:sldId id="268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</p:sldIdLst>
  <p:sldSz cx="12192000" cy="6858000"/>
  <p:notesSz cx="6858000" cy="9144000"/>
  <p:custDataLst>
    <p:tags r:id="rId1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193AC"/>
    <a:srgbClr val="7F7F7F"/>
    <a:srgbClr val="00AEEA"/>
    <a:srgbClr val="F6790B"/>
    <a:srgbClr val="FFFFFF"/>
    <a:srgbClr val="6E7C28"/>
    <a:srgbClr val="80902E"/>
    <a:srgbClr val="00AF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>
      <p:cViewPr varScale="1">
        <p:scale>
          <a:sx n="56" d="100"/>
          <a:sy n="56" d="100"/>
        </p:scale>
        <p:origin x="-90" y="-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CA0B914-E30B-4C0D-BD0E-7FFFBBF5A042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5A5DB08-AABD-4CEE-B7DB-7C8A0C4094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zh-CN" altLang="zh-CN" smtClean="0"/>
              <a:t>另外，班史还负责班上每一位同学的生日庆祝，只要是我们班的人，你都会在你生日的那一天收到一份来自班上的礼物，一般就是一个小蛋糕【】，然后大家一起为你唱生日歌【】。我觉得生日是每一个人的专属节日，收到祝福是一件很让人开心的事情，一定不能亏待寿星。</a:t>
            </a:r>
          </a:p>
        </p:txBody>
      </p:sp>
      <p:sp>
        <p:nvSpPr>
          <p:cNvPr id="3789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08348B-BCC9-4677-AA15-1DC321A1F8FA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09F91-EEE4-4633-A7E7-0E6F6501CC90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6742E-1ED2-41BC-B3B8-6DDD6D2E9B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E7CF8-5BE3-4CC3-A40D-80B4E6048C39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D49D-A1F3-4D25-9DA0-E0DD62F31F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A99D2-BE1A-4CD0-9E5B-898E5110C472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A4459-1B29-4808-95A3-889B411ECE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C475F-D836-4EB2-A3DC-14500B38EA0A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4D324-6A81-4E47-8480-786315CA30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AD69C-D07C-4E3D-96E9-674C68737DF9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CDE11-2658-4503-8E85-01A87F203F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94ED7-7B32-4DF3-948E-8108C94C7E9B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4A7F8-FC0F-4A8B-A3DB-1034D758FF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F6082-3A3A-410F-BBF3-A397E959A0C8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4861B-AD89-4945-A43A-BD13A3605B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2EAE1-DDCF-45A5-BBB2-8963B1F12614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D260F-DADC-4088-A469-93C6603BFC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26AED-082B-41F5-B87E-B22F445D0D87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9D1E1-6FA4-46F8-9FC7-69527B0D2C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17850-D9BD-4858-98D3-5D32F329D20F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719A3-DA89-41BF-991A-C23AAA57FF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246D5-C591-45A5-BAE8-D8EDC8180118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B89AD-08B4-45E3-A063-43E1A94A2F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FBA241-D115-4F7C-9549-764F91727B74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D996-5DFA-4F4E-95FD-FD77EC9C3B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组合 14"/>
          <p:cNvGrpSpPr>
            <a:grpSpLocks/>
          </p:cNvGrpSpPr>
          <p:nvPr/>
        </p:nvGrpSpPr>
        <p:grpSpPr bwMode="auto">
          <a:xfrm>
            <a:off x="0" y="2236788"/>
            <a:ext cx="7772400" cy="2384425"/>
            <a:chOff x="0" y="2237400"/>
            <a:chExt cx="7772276" cy="2383200"/>
          </a:xfrm>
        </p:grpSpPr>
        <p:grpSp>
          <p:nvGrpSpPr>
            <p:cNvPr id="27657" name="组合 5"/>
            <p:cNvGrpSpPr>
              <a:grpSpLocks/>
            </p:cNvGrpSpPr>
            <p:nvPr/>
          </p:nvGrpSpPr>
          <p:grpSpPr bwMode="auto">
            <a:xfrm>
              <a:off x="0" y="2237400"/>
              <a:ext cx="5078171" cy="2383200"/>
              <a:chOff x="-861392" y="2245638"/>
              <a:chExt cx="5078171" cy="2383200"/>
            </a:xfrm>
          </p:grpSpPr>
          <p:pic>
            <p:nvPicPr>
              <p:cNvPr id="27662" name="图片 3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3944" y="2245712"/>
                <a:ext cx="3572835" cy="23830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矩形 4"/>
              <p:cNvSpPr/>
              <p:nvPr/>
            </p:nvSpPr>
            <p:spPr>
              <a:xfrm>
                <a:off x="-861392" y="2245638"/>
                <a:ext cx="1338242" cy="2383200"/>
              </a:xfrm>
              <a:prstGeom prst="rect">
                <a:avLst/>
              </a:prstGeom>
              <a:solidFill>
                <a:srgbClr val="6193A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27658" name="组合 13"/>
            <p:cNvGrpSpPr>
              <a:grpSpLocks/>
            </p:cNvGrpSpPr>
            <p:nvPr/>
          </p:nvGrpSpPr>
          <p:grpSpPr bwMode="auto">
            <a:xfrm>
              <a:off x="5423493" y="2309744"/>
              <a:ext cx="2348783" cy="2238513"/>
              <a:chOff x="4389823" y="2245638"/>
              <a:chExt cx="2348783" cy="2238513"/>
            </a:xfrm>
          </p:grpSpPr>
          <p:sp>
            <p:nvSpPr>
              <p:cNvPr id="27659" name="文本框 10"/>
              <p:cNvSpPr txBox="1">
                <a:spLocks noChangeArrowheads="1"/>
              </p:cNvSpPr>
              <p:nvPr/>
            </p:nvSpPr>
            <p:spPr bwMode="auto">
              <a:xfrm>
                <a:off x="4389823" y="2245638"/>
                <a:ext cx="2348783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4000">
                    <a:solidFill>
                      <a:srgbClr val="6193AC"/>
                    </a:solidFill>
                    <a:latin typeface="华康俪金黑W8"/>
                    <a:ea typeface="华康俪金黑W8"/>
                    <a:cs typeface="华康俪金黑W8"/>
                  </a:rPr>
                  <a:t>大一新生</a:t>
                </a:r>
              </a:p>
            </p:txBody>
          </p:sp>
          <p:sp>
            <p:nvSpPr>
              <p:cNvPr id="27660" name="文本框 11"/>
              <p:cNvSpPr txBox="1">
                <a:spLocks noChangeArrowheads="1"/>
              </p:cNvSpPr>
              <p:nvPr/>
            </p:nvSpPr>
            <p:spPr bwMode="auto">
              <a:xfrm>
                <a:off x="4389823" y="3010951"/>
                <a:ext cx="2348783" cy="707886"/>
              </a:xfrm>
              <a:prstGeom prst="rect">
                <a:avLst/>
              </a:prstGeom>
              <a:solidFill>
                <a:srgbClr val="6193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4000">
                    <a:solidFill>
                      <a:srgbClr val="FEFEFF"/>
                    </a:solidFill>
                    <a:latin typeface="华康俪金黑W8"/>
                    <a:ea typeface="华康俪金黑W8"/>
                    <a:cs typeface="华康俪金黑W8"/>
                  </a:rPr>
                  <a:t>班主任</a:t>
                </a:r>
              </a:p>
            </p:txBody>
          </p:sp>
          <p:sp>
            <p:nvSpPr>
              <p:cNvPr id="27661" name="文本框 12"/>
              <p:cNvSpPr txBox="1">
                <a:spLocks noChangeArrowheads="1"/>
              </p:cNvSpPr>
              <p:nvPr/>
            </p:nvSpPr>
            <p:spPr bwMode="auto">
              <a:xfrm>
                <a:off x="4389823" y="3776265"/>
                <a:ext cx="2348783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4000">
                    <a:solidFill>
                      <a:srgbClr val="6193AC"/>
                    </a:solidFill>
                    <a:latin typeface="华康俪金黑W8"/>
                    <a:ea typeface="华康俪金黑W8"/>
                    <a:cs typeface="华康俪金黑W8"/>
                  </a:rPr>
                  <a:t>述职报告</a:t>
                </a:r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7978775" y="2235200"/>
            <a:ext cx="4213225" cy="2382838"/>
          </a:xfrm>
          <a:prstGeom prst="rect">
            <a:avLst/>
          </a:prstGeom>
          <a:solidFill>
            <a:srgbClr val="619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7651" name="组合 23"/>
          <p:cNvGrpSpPr>
            <a:grpSpLocks/>
          </p:cNvGrpSpPr>
          <p:nvPr/>
        </p:nvGrpSpPr>
        <p:grpSpPr bwMode="auto">
          <a:xfrm>
            <a:off x="8091488" y="3614738"/>
            <a:ext cx="2792412" cy="1033462"/>
            <a:chOff x="8130849" y="3614528"/>
            <a:chExt cx="2792060" cy="1034327"/>
          </a:xfrm>
        </p:grpSpPr>
        <p:sp>
          <p:nvSpPr>
            <p:cNvPr id="18" name="矩形 17"/>
            <p:cNvSpPr/>
            <p:nvPr/>
          </p:nvSpPr>
          <p:spPr>
            <a:xfrm>
              <a:off x="8130849" y="4559881"/>
              <a:ext cx="2441267" cy="88974"/>
            </a:xfrm>
            <a:prstGeom prst="rect">
              <a:avLst/>
            </a:prstGeom>
            <a:solidFill>
              <a:srgbClr val="2217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7654" name="组合 21"/>
            <p:cNvGrpSpPr>
              <a:grpSpLocks/>
            </p:cNvGrpSpPr>
            <p:nvPr/>
          </p:nvGrpSpPr>
          <p:grpSpPr bwMode="auto">
            <a:xfrm>
              <a:off x="8130849" y="3614528"/>
              <a:ext cx="2792060" cy="901584"/>
              <a:chOff x="8130849" y="3429000"/>
              <a:chExt cx="2792060" cy="901584"/>
            </a:xfrm>
          </p:grpSpPr>
          <p:sp>
            <p:nvSpPr>
              <p:cNvPr id="27655" name="文本框 19"/>
              <p:cNvSpPr txBox="1">
                <a:spLocks noChangeArrowheads="1"/>
              </p:cNvSpPr>
              <p:nvPr/>
            </p:nvSpPr>
            <p:spPr bwMode="auto">
              <a:xfrm>
                <a:off x="8130849" y="3429000"/>
                <a:ext cx="234878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solidFill>
                      <a:schemeClr val="bg1"/>
                    </a:solidFill>
                    <a:latin typeface="华康俪金黑W8"/>
                    <a:ea typeface="华康俪金黑W8"/>
                    <a:cs typeface="华康俪金黑W8"/>
                  </a:rPr>
                  <a:t>报告人：杨茂琳</a:t>
                </a:r>
              </a:p>
            </p:txBody>
          </p:sp>
          <p:sp>
            <p:nvSpPr>
              <p:cNvPr id="27656" name="文本框 20"/>
              <p:cNvSpPr txBox="1">
                <a:spLocks noChangeArrowheads="1"/>
              </p:cNvSpPr>
              <p:nvPr/>
            </p:nvSpPr>
            <p:spPr bwMode="auto">
              <a:xfrm>
                <a:off x="8130849" y="3868919"/>
                <a:ext cx="279206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"/>
                    <a:ea typeface="华康俪金黑W8"/>
                    <a:cs typeface="华康俪金黑W8"/>
                  </a:rPr>
                  <a:t>时间：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华康俪金黑W8"/>
                    <a:ea typeface="华康俪金黑W8"/>
                    <a:cs typeface="华康俪金黑W8"/>
                  </a:rPr>
                  <a:t>20xx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华康俪金黑W8"/>
                    <a:ea typeface="华康俪金黑W8"/>
                    <a:cs typeface="华康俪金黑W8"/>
                  </a:rPr>
                  <a:t>年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华康俪金黑W8"/>
                    <a:ea typeface="华康俪金黑W8"/>
                    <a:cs typeface="华康俪金黑W8"/>
                  </a:rPr>
                  <a:t>5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华康俪金黑W8"/>
                    <a:ea typeface="华康俪金黑W8"/>
                    <a:cs typeface="华康俪金黑W8"/>
                  </a:rPr>
                  <a:t>月</a:t>
                </a:r>
              </a:p>
            </p:txBody>
          </p:sp>
        </p:grpSp>
      </p:grpSp>
      <p:sp>
        <p:nvSpPr>
          <p:cNvPr id="19" name="矩形 18"/>
          <p:cNvSpPr/>
          <p:nvPr/>
        </p:nvSpPr>
        <p:spPr>
          <a:xfrm>
            <a:off x="8091488" y="3511550"/>
            <a:ext cx="2439987" cy="88900"/>
          </a:xfrm>
          <a:prstGeom prst="rect">
            <a:avLst/>
          </a:prstGeom>
          <a:solidFill>
            <a:srgbClr val="221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组合 1"/>
          <p:cNvGrpSpPr>
            <a:grpSpLocks/>
          </p:cNvGrpSpPr>
          <p:nvPr/>
        </p:nvGrpSpPr>
        <p:grpSpPr bwMode="auto">
          <a:xfrm>
            <a:off x="533400" y="584200"/>
            <a:ext cx="4017963" cy="1398588"/>
            <a:chOff x="5015550" y="1340366"/>
            <a:chExt cx="4016923" cy="1397849"/>
          </a:xfrm>
        </p:grpSpPr>
        <p:grpSp>
          <p:nvGrpSpPr>
            <p:cNvPr id="36877" name="组合 2"/>
            <p:cNvGrpSpPr>
              <a:grpSpLocks/>
            </p:cNvGrpSpPr>
            <p:nvPr/>
          </p:nvGrpSpPr>
          <p:grpSpPr bwMode="auto"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36883" name="文本框 8"/>
              <p:cNvSpPr txBox="1">
                <a:spLocks noChangeArrowheads="1"/>
              </p:cNvSpPr>
              <p:nvPr/>
            </p:nvSpPr>
            <p:spPr bwMode="auto"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solidFill>
                      <a:srgbClr val="80902E"/>
                    </a:solidFill>
                    <a:latin typeface="华康俪金黑W8"/>
                    <a:ea typeface="华康俪金黑W8"/>
                    <a:cs typeface="华康俪金黑W8"/>
                  </a:rPr>
                  <a:t>青春记忆，班风团结</a:t>
                </a: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6372" y="1884997"/>
                <a:ext cx="499933" cy="650531"/>
              </a:xfrm>
              <a:prstGeom prst="line">
                <a:avLst/>
              </a:prstGeom>
              <a:ln>
                <a:solidFill>
                  <a:srgbClr val="8090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49573" y="1596224"/>
                <a:ext cx="385662" cy="7076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3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36878" name="组合 3"/>
            <p:cNvGrpSpPr>
              <a:grpSpLocks/>
            </p:cNvGrpSpPr>
            <p:nvPr/>
          </p:nvGrpSpPr>
          <p:grpSpPr bwMode="auto"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36879" name="组合 4"/>
              <p:cNvGrpSpPr>
                <a:grpSpLocks/>
              </p:cNvGrpSpPr>
              <p:nvPr/>
            </p:nvGrpSpPr>
            <p:grpSpPr bwMode="auto"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7992"/>
                  <a:ext cx="195305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10"/>
                  <a:ext cx="195305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880" name="文本框 5"/>
              <p:cNvSpPr txBox="1">
                <a:spLocks noChangeArrowheads="1"/>
              </p:cNvSpPr>
              <p:nvPr/>
            </p:nvSpPr>
            <p:spPr bwMode="auto">
              <a:xfrm>
                <a:off x="561109" y="436405"/>
                <a:ext cx="88738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rgbClr val="7F7F7F"/>
                    </a:solidFill>
                    <a:latin typeface="华康俪金黑W8"/>
                    <a:ea typeface="华康俪金黑W8"/>
                    <a:cs typeface="华康俪金黑W8"/>
                  </a:rPr>
                  <a:t>中坚</a:t>
                </a:r>
              </a:p>
            </p:txBody>
          </p:sp>
        </p:grpSp>
      </p:grpSp>
      <p:grpSp>
        <p:nvGrpSpPr>
          <p:cNvPr id="36866" name="组合 18"/>
          <p:cNvGrpSpPr>
            <a:grpSpLocks/>
          </p:cNvGrpSpPr>
          <p:nvPr/>
        </p:nvGrpSpPr>
        <p:grpSpPr bwMode="auto">
          <a:xfrm>
            <a:off x="4381500" y="1295400"/>
            <a:ext cx="8293100" cy="892175"/>
            <a:chOff x="6196356" y="1088827"/>
            <a:chExt cx="8292935" cy="890928"/>
          </a:xfrm>
        </p:grpSpPr>
        <p:sp>
          <p:nvSpPr>
            <p:cNvPr id="14" name="矩形 13"/>
            <p:cNvSpPr/>
            <p:nvPr/>
          </p:nvSpPr>
          <p:spPr>
            <a:xfrm>
              <a:off x="6320179" y="1090413"/>
              <a:ext cx="888982" cy="889342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36872" name="组合 16"/>
            <p:cNvGrpSpPr>
              <a:grpSpLocks/>
            </p:cNvGrpSpPr>
            <p:nvPr/>
          </p:nvGrpSpPr>
          <p:grpSpPr bwMode="auto">
            <a:xfrm>
              <a:off x="6196357" y="1212653"/>
              <a:ext cx="8292934" cy="762433"/>
              <a:chOff x="6196357" y="1209241"/>
              <a:chExt cx="8292934" cy="762433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6196356" y="1209067"/>
                <a:ext cx="8292935" cy="638869"/>
              </a:xfrm>
              <a:prstGeom prst="rect">
                <a:avLst/>
              </a:prstGeom>
              <a:solidFill>
                <a:srgbClr val="809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6" name="直角三角形 15"/>
              <p:cNvSpPr/>
              <p:nvPr/>
            </p:nvSpPr>
            <p:spPr>
              <a:xfrm rot="10800000">
                <a:off x="6196356" y="1847936"/>
                <a:ext cx="123823" cy="123652"/>
              </a:xfrm>
              <a:prstGeom prst="rtTriangle">
                <a:avLst/>
              </a:prstGeom>
              <a:solidFill>
                <a:srgbClr val="6E7C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6873" name="文本框 12"/>
            <p:cNvSpPr>
              <a:spLocks noChangeArrowheads="1"/>
            </p:cNvSpPr>
            <p:nvPr/>
          </p:nvSpPr>
          <p:spPr bwMode="auto">
            <a:xfrm>
              <a:off x="6258269" y="1259465"/>
              <a:ext cx="2975391" cy="551069"/>
            </a:xfrm>
            <a:prstGeom prst="roundRect">
              <a:avLst>
                <a:gd name="adj" fmla="val 638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b="1">
                  <a:solidFill>
                    <a:srgbClr val="FFFFFF"/>
                  </a:solidFill>
                  <a:latin typeface="Times New Roman" pitchFamily="18" charset="0"/>
                  <a:ea typeface="微软雅黑" pitchFamily="34" charset="-122"/>
                </a:rPr>
                <a:t>聚餐郊游，加深感情</a:t>
              </a:r>
              <a:endParaRPr lang="zh-CN" altLang="en-US" sz="32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</a:endParaRPr>
            </a:p>
          </p:txBody>
        </p:sp>
        <p:sp>
          <p:nvSpPr>
            <p:cNvPr id="18" name="直角三角形 17"/>
            <p:cNvSpPr/>
            <p:nvPr/>
          </p:nvSpPr>
          <p:spPr>
            <a:xfrm rot="16200000">
              <a:off x="6196441" y="1088742"/>
              <a:ext cx="123652" cy="123823"/>
            </a:xfrm>
            <a:prstGeom prst="rtTriangle">
              <a:avLst/>
            </a:prstGeom>
            <a:solidFill>
              <a:srgbClr val="6E7C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6867" name="组合 28"/>
          <p:cNvGrpSpPr>
            <a:grpSpLocks/>
          </p:cNvGrpSpPr>
          <p:nvPr/>
        </p:nvGrpSpPr>
        <p:grpSpPr bwMode="auto">
          <a:xfrm>
            <a:off x="969963" y="3157538"/>
            <a:ext cx="4360862" cy="2947987"/>
            <a:chOff x="969938" y="2763738"/>
            <a:chExt cx="4360193" cy="2948421"/>
          </a:xfrm>
        </p:grpSpPr>
        <p:sp>
          <p:nvSpPr>
            <p:cNvPr id="28" name="圆角矩形 27"/>
            <p:cNvSpPr/>
            <p:nvPr/>
          </p:nvSpPr>
          <p:spPr>
            <a:xfrm>
              <a:off x="969938" y="2933625"/>
              <a:ext cx="4193532" cy="2778534"/>
            </a:xfrm>
            <a:prstGeom prst="roundRect">
              <a:avLst>
                <a:gd name="adj" fmla="val 23247"/>
              </a:avLst>
            </a:prstGeom>
            <a:noFill/>
            <a:ln>
              <a:solidFill>
                <a:srgbClr val="6E7C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/>
              </a:extLst>
            </a:blip>
            <a:stretch>
              <a:fillRect/>
            </a:stretch>
          </p:blipFill>
          <p:spPr>
            <a:xfrm>
              <a:off x="1162556" y="2763738"/>
              <a:ext cx="4167575" cy="2778384"/>
            </a:xfrm>
            <a:prstGeom prst="roundRect">
              <a:avLst>
                <a:gd name="adj" fmla="val 21637"/>
              </a:avLst>
            </a:prstGeom>
            <a:noFill/>
            <a:ln>
              <a:noFill/>
            </a:ln>
          </p:spPr>
        </p:pic>
      </p:grpSp>
      <p:sp>
        <p:nvSpPr>
          <p:cNvPr id="30" name="文本框 29"/>
          <p:cNvSpPr txBox="1"/>
          <p:nvPr/>
        </p:nvSpPr>
        <p:spPr>
          <a:xfrm>
            <a:off x="5707063" y="3519488"/>
            <a:ext cx="6194425" cy="2374900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另外，班史还负责班上每一位同学的生日庆祝，只要是我们班的人，你都会在你生日的那一天收到一份来自班上的礼物，一般就是一个小蛋糕，然后大家一起为你唱生日歌。我觉得生日是每一个人的专属节日，收到祝福是一件很让人开心的事情，一定不能亏待寿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3" name="组合 11"/>
          <p:cNvGrpSpPr>
            <a:grpSpLocks/>
          </p:cNvGrpSpPr>
          <p:nvPr/>
        </p:nvGrpSpPr>
        <p:grpSpPr bwMode="auto">
          <a:xfrm>
            <a:off x="7977188" y="2436813"/>
            <a:ext cx="2333625" cy="2011362"/>
            <a:chOff x="7977169" y="2353837"/>
            <a:chExt cx="2333661" cy="2011776"/>
          </a:xfrm>
        </p:grpSpPr>
        <p:sp>
          <p:nvSpPr>
            <p:cNvPr id="5" name="等腰三角形 4"/>
            <p:cNvSpPr/>
            <p:nvPr/>
          </p:nvSpPr>
          <p:spPr>
            <a:xfrm>
              <a:off x="8196247" y="2611065"/>
              <a:ext cx="1895504" cy="1635462"/>
            </a:xfrm>
            <a:prstGeom prst="triangle">
              <a:avLst/>
            </a:prstGeom>
            <a:solidFill>
              <a:srgbClr val="F6790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7977169" y="2353837"/>
              <a:ext cx="2333661" cy="2011776"/>
            </a:xfrm>
            <a:prstGeom prst="triangle">
              <a:avLst/>
            </a:prstGeom>
            <a:noFill/>
            <a:ln>
              <a:solidFill>
                <a:srgbClr val="F6790B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8914" name="文本框 12"/>
          <p:cNvSpPr txBox="1">
            <a:spLocks noChangeArrowheads="1"/>
          </p:cNvSpPr>
          <p:nvPr/>
        </p:nvSpPr>
        <p:spPr bwMode="auto">
          <a:xfrm>
            <a:off x="2308225" y="3630613"/>
            <a:ext cx="14779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华康俪金黑W8"/>
                <a:ea typeface="华康俪金黑W8"/>
                <a:cs typeface="华康俪金黑W8"/>
              </a:rPr>
              <a:t>前言</a:t>
            </a:r>
          </a:p>
        </p:txBody>
      </p:sp>
      <p:sp>
        <p:nvSpPr>
          <p:cNvPr id="38915" name="文本框 13"/>
          <p:cNvSpPr txBox="1">
            <a:spLocks noChangeArrowheads="1"/>
          </p:cNvSpPr>
          <p:nvPr/>
        </p:nvSpPr>
        <p:spPr bwMode="auto">
          <a:xfrm>
            <a:off x="5402263" y="3630613"/>
            <a:ext cx="14779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华康俪金黑W8"/>
                <a:ea typeface="华康俪金黑W8"/>
                <a:cs typeface="华康俪金黑W8"/>
              </a:rPr>
              <a:t>中坚</a:t>
            </a:r>
          </a:p>
        </p:txBody>
      </p:sp>
      <p:sp>
        <p:nvSpPr>
          <p:cNvPr id="38916" name="文本框 14"/>
          <p:cNvSpPr txBox="1">
            <a:spLocks noChangeArrowheads="1"/>
          </p:cNvSpPr>
          <p:nvPr/>
        </p:nvSpPr>
        <p:spPr bwMode="auto">
          <a:xfrm>
            <a:off x="8404225" y="3630613"/>
            <a:ext cx="14795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华康俪金黑W8"/>
                <a:ea typeface="华康俪金黑W8"/>
                <a:cs typeface="华康俪金黑W8"/>
              </a:rPr>
              <a:t>后劲</a:t>
            </a:r>
          </a:p>
        </p:txBody>
      </p:sp>
      <p:cxnSp>
        <p:nvCxnSpPr>
          <p:cNvPr id="22" name="直接连接符 21"/>
          <p:cNvCxnSpPr/>
          <p:nvPr/>
        </p:nvCxnSpPr>
        <p:spPr>
          <a:xfrm rot="10380000" flipH="1">
            <a:off x="5154613" y="131763"/>
            <a:ext cx="5645150" cy="7353300"/>
          </a:xfrm>
          <a:prstGeom prst="line">
            <a:avLst/>
          </a:prstGeom>
          <a:ln>
            <a:solidFill>
              <a:srgbClr val="F6790B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4625663" y="868933"/>
            <a:ext cx="3773551" cy="938719"/>
            <a:chOff x="4950120" y="1596809"/>
            <a:chExt cx="3773551" cy="938719"/>
          </a:xfrm>
          <a:solidFill>
            <a:srgbClr val="FFFFFF"/>
          </a:solidFill>
        </p:grpSpPr>
        <p:sp>
          <p:nvSpPr>
            <p:cNvPr id="27" name="文本框 26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开拓视野，各色讲座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grpFill/>
            <a:ln>
              <a:solidFill>
                <a:srgbClr val="F6790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1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205635" y="2582058"/>
            <a:ext cx="3773551" cy="938719"/>
            <a:chOff x="4950120" y="1596809"/>
            <a:chExt cx="3773551" cy="938719"/>
          </a:xfrm>
          <a:solidFill>
            <a:srgbClr val="FFFFFF"/>
          </a:solidFill>
        </p:grpSpPr>
        <p:sp>
          <p:nvSpPr>
            <p:cNvPr id="31" name="文本框 30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接触社会，磨练经历</a:t>
              </a:r>
            </a:p>
          </p:txBody>
        </p:sp>
        <p:cxnSp>
          <p:nvCxnSpPr>
            <p:cNvPr id="32" name="直接连接符 31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grpFill/>
            <a:ln>
              <a:solidFill>
                <a:srgbClr val="F6790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2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785606" y="4295183"/>
            <a:ext cx="3773551" cy="938719"/>
            <a:chOff x="4950120" y="1596809"/>
            <a:chExt cx="3773551" cy="938719"/>
          </a:xfrm>
          <a:solidFill>
            <a:srgbClr val="FFFFFF"/>
          </a:solidFill>
        </p:grpSpPr>
        <p:sp>
          <p:nvSpPr>
            <p:cNvPr id="35" name="文本框 34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rgbClr val="F6790B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职业规划，实习推荐</a:t>
              </a:r>
            </a:p>
          </p:txBody>
        </p:sp>
        <p:cxnSp>
          <p:nvCxnSpPr>
            <p:cNvPr id="36" name="直接连接符 35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grpFill/>
            <a:ln>
              <a:solidFill>
                <a:srgbClr val="F6790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3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组合 1"/>
          <p:cNvGrpSpPr>
            <a:grpSpLocks/>
          </p:cNvGrpSpPr>
          <p:nvPr/>
        </p:nvGrpSpPr>
        <p:grpSpPr bwMode="auto">
          <a:xfrm>
            <a:off x="614363" y="4994275"/>
            <a:ext cx="4016375" cy="1398588"/>
            <a:chOff x="5015550" y="1340366"/>
            <a:chExt cx="4016923" cy="1397849"/>
          </a:xfrm>
        </p:grpSpPr>
        <p:grpSp>
          <p:nvGrpSpPr>
            <p:cNvPr id="39950" name="组合 2"/>
            <p:cNvGrpSpPr>
              <a:grpSpLocks/>
            </p:cNvGrpSpPr>
            <p:nvPr/>
          </p:nvGrpSpPr>
          <p:grpSpPr bwMode="auto"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39956" name="文本框 8"/>
              <p:cNvSpPr txBox="1">
                <a:spLocks noChangeArrowheads="1"/>
              </p:cNvSpPr>
              <p:nvPr/>
            </p:nvSpPr>
            <p:spPr bwMode="auto"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solidFill>
                      <a:srgbClr val="F6790B"/>
                    </a:solidFill>
                    <a:latin typeface="华康俪金黑W8"/>
                    <a:ea typeface="华康俪金黑W8"/>
                    <a:cs typeface="华康俪金黑W8"/>
                  </a:rPr>
                  <a:t>开拓视野，各色讲座</a:t>
                </a: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6545" y="1884997"/>
                <a:ext cx="498543" cy="650531"/>
              </a:xfrm>
              <a:prstGeom prst="line">
                <a:avLst/>
              </a:prstGeom>
              <a:ln>
                <a:solidFill>
                  <a:srgbClr val="F679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49668" y="1596224"/>
                <a:ext cx="385816" cy="7076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1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39951" name="组合 3"/>
            <p:cNvGrpSpPr>
              <a:grpSpLocks/>
            </p:cNvGrpSpPr>
            <p:nvPr/>
          </p:nvGrpSpPr>
          <p:grpSpPr bwMode="auto"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39952" name="组合 4"/>
              <p:cNvGrpSpPr>
                <a:grpSpLocks/>
              </p:cNvGrpSpPr>
              <p:nvPr/>
            </p:nvGrpSpPr>
            <p:grpSpPr bwMode="auto"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7992"/>
                  <a:ext cx="195382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10"/>
                  <a:ext cx="195382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953" name="文本框 5"/>
              <p:cNvSpPr txBox="1">
                <a:spLocks noChangeArrowheads="1"/>
              </p:cNvSpPr>
              <p:nvPr/>
            </p:nvSpPr>
            <p:spPr bwMode="auto">
              <a:xfrm>
                <a:off x="561109" y="436405"/>
                <a:ext cx="88738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rgbClr val="7F7F7F"/>
                    </a:solidFill>
                    <a:latin typeface="华康俪金黑W8"/>
                    <a:ea typeface="华康俪金黑W8"/>
                    <a:cs typeface="华康俪金黑W8"/>
                  </a:rPr>
                  <a:t>后劲</a:t>
                </a: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4819650" y="5057775"/>
            <a:ext cx="6780213" cy="1235075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广告学是一门涉猎非常广泛的学科，我非常希望能够开阔他们的眼界，让他们见识多彩的人生是什么样子的，所以我请来了在不同领域中有着突出表现的人来讲课。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4933950" y="6356350"/>
            <a:ext cx="655002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940" name="组合 18"/>
          <p:cNvGrpSpPr>
            <a:grpSpLocks/>
          </p:cNvGrpSpPr>
          <p:nvPr/>
        </p:nvGrpSpPr>
        <p:grpSpPr bwMode="auto">
          <a:xfrm>
            <a:off x="4933950" y="4799013"/>
            <a:ext cx="6550025" cy="258762"/>
            <a:chOff x="4934247" y="4799207"/>
            <a:chExt cx="6550370" cy="258438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4934247" y="4994225"/>
              <a:ext cx="655037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4934247" y="4884825"/>
              <a:ext cx="655037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等腰三角形 17"/>
            <p:cNvSpPr/>
            <p:nvPr/>
          </p:nvSpPr>
          <p:spPr>
            <a:xfrm>
              <a:off x="8060200" y="4799207"/>
              <a:ext cx="298466" cy="258438"/>
            </a:xfrm>
            <a:prstGeom prst="triangle">
              <a:avLst/>
            </a:prstGeom>
            <a:solidFill>
              <a:srgbClr val="7F7F7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9941" name="组合 19"/>
          <p:cNvGrpSpPr>
            <a:grpSpLocks/>
          </p:cNvGrpSpPr>
          <p:nvPr/>
        </p:nvGrpSpPr>
        <p:grpSpPr bwMode="auto">
          <a:xfrm flipV="1">
            <a:off x="4933950" y="1058863"/>
            <a:ext cx="6550025" cy="258762"/>
            <a:chOff x="4934247" y="4799207"/>
            <a:chExt cx="6550370" cy="258438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4934247" y="4994225"/>
              <a:ext cx="655037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4934247" y="4884825"/>
              <a:ext cx="655037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等腰三角形 22"/>
            <p:cNvSpPr/>
            <p:nvPr/>
          </p:nvSpPr>
          <p:spPr>
            <a:xfrm>
              <a:off x="8060200" y="4799207"/>
              <a:ext cx="298466" cy="258438"/>
            </a:xfrm>
            <a:prstGeom prst="triangle">
              <a:avLst/>
            </a:prstGeom>
            <a:solidFill>
              <a:srgbClr val="7F7F7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086639" y="1742250"/>
            <a:ext cx="4245585" cy="2830390"/>
          </a:xfrm>
          <a:prstGeom prst="rect">
            <a:avLst/>
          </a:prstGeom>
          <a:noFill/>
          <a:ln>
            <a:solidFill>
              <a:srgbClr val="7F7F7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5" name="文本框 24"/>
          <p:cNvSpPr txBox="1"/>
          <p:nvPr/>
        </p:nvSpPr>
        <p:spPr>
          <a:xfrm>
            <a:off x="6831013" y="393700"/>
            <a:ext cx="2755900" cy="474663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凤凰周刊的时尚版主编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组合 1"/>
          <p:cNvGrpSpPr>
            <a:grpSpLocks/>
          </p:cNvGrpSpPr>
          <p:nvPr/>
        </p:nvGrpSpPr>
        <p:grpSpPr bwMode="auto">
          <a:xfrm>
            <a:off x="577850" y="477838"/>
            <a:ext cx="4016375" cy="1398587"/>
            <a:chOff x="5015550" y="1340366"/>
            <a:chExt cx="4016923" cy="1397849"/>
          </a:xfrm>
        </p:grpSpPr>
        <p:grpSp>
          <p:nvGrpSpPr>
            <p:cNvPr id="40970" name="组合 2"/>
            <p:cNvGrpSpPr>
              <a:grpSpLocks/>
            </p:cNvGrpSpPr>
            <p:nvPr/>
          </p:nvGrpSpPr>
          <p:grpSpPr bwMode="auto"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40976" name="文本框 8"/>
              <p:cNvSpPr txBox="1">
                <a:spLocks noChangeArrowheads="1"/>
              </p:cNvSpPr>
              <p:nvPr/>
            </p:nvSpPr>
            <p:spPr bwMode="auto"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solidFill>
                      <a:srgbClr val="F6790B"/>
                    </a:solidFill>
                    <a:latin typeface="华康俪金黑W8"/>
                    <a:ea typeface="华康俪金黑W8"/>
                    <a:cs typeface="华康俪金黑W8"/>
                  </a:rPr>
                  <a:t>接触社会，磨练经历</a:t>
                </a: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6546" y="1884997"/>
                <a:ext cx="498543" cy="650531"/>
              </a:xfrm>
              <a:prstGeom prst="line">
                <a:avLst/>
              </a:prstGeom>
              <a:ln>
                <a:solidFill>
                  <a:srgbClr val="F679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49669" y="1596224"/>
                <a:ext cx="385815" cy="7076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2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0971" name="组合 3"/>
            <p:cNvGrpSpPr>
              <a:grpSpLocks/>
            </p:cNvGrpSpPr>
            <p:nvPr/>
          </p:nvGrpSpPr>
          <p:grpSpPr bwMode="auto"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40972" name="组合 4"/>
              <p:cNvGrpSpPr>
                <a:grpSpLocks/>
              </p:cNvGrpSpPr>
              <p:nvPr/>
            </p:nvGrpSpPr>
            <p:grpSpPr bwMode="auto"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7991"/>
                  <a:ext cx="1953823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10"/>
                  <a:ext cx="1953823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973" name="文本框 5"/>
              <p:cNvSpPr txBox="1">
                <a:spLocks noChangeArrowheads="1"/>
              </p:cNvSpPr>
              <p:nvPr/>
            </p:nvSpPr>
            <p:spPr bwMode="auto">
              <a:xfrm>
                <a:off x="561109" y="436405"/>
                <a:ext cx="88738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rgbClr val="7F7F7F"/>
                    </a:solidFill>
                    <a:latin typeface="华康俪金黑W8"/>
                    <a:ea typeface="华康俪金黑W8"/>
                    <a:cs typeface="华康俪金黑W8"/>
                  </a:rPr>
                  <a:t>后劲</a:t>
                </a:r>
              </a:p>
            </p:txBody>
          </p:sp>
        </p:grpSp>
      </p:grpSp>
      <p:pic>
        <p:nvPicPr>
          <p:cNvPr id="40962" name="图片 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5263" y="2752725"/>
            <a:ext cx="4244975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63" name="组合 21"/>
          <p:cNvGrpSpPr>
            <a:grpSpLocks/>
          </p:cNvGrpSpPr>
          <p:nvPr/>
        </p:nvGrpSpPr>
        <p:grpSpPr bwMode="auto">
          <a:xfrm>
            <a:off x="11396663" y="3067050"/>
            <a:ext cx="95250" cy="2200275"/>
            <a:chOff x="6068659" y="2521809"/>
            <a:chExt cx="71125" cy="2930154"/>
          </a:xfrm>
        </p:grpSpPr>
        <p:cxnSp>
          <p:nvCxnSpPr>
            <p:cNvPr id="18" name="直接连接符 17"/>
            <p:cNvCxnSpPr/>
            <p:nvPr/>
          </p:nvCxnSpPr>
          <p:spPr>
            <a:xfrm flipH="1">
              <a:off x="6086440" y="2521809"/>
              <a:ext cx="9483" cy="293015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梯形 20"/>
            <p:cNvSpPr/>
            <p:nvPr/>
          </p:nvSpPr>
          <p:spPr>
            <a:xfrm rot="5400000">
              <a:off x="5835729" y="3951324"/>
              <a:ext cx="536983" cy="71125"/>
            </a:xfrm>
            <a:prstGeom prst="trapezoid">
              <a:avLst>
                <a:gd name="adj" fmla="val 64986"/>
              </a:avLst>
            </a:prstGeom>
            <a:solidFill>
              <a:srgbClr val="F679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6302375" y="2979738"/>
            <a:ext cx="4864100" cy="23749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如世纪佳缘网站的活动执行专员、摇滚音乐节的摄像助理、商业广告片的副导演助理。通过工作，他们不仅能够补贴生活费，也增加了社会实践的经历。广告学与市场密切相关，单靠书本上的知识远远不能满足专业需求，他们必须接地气。</a:t>
            </a:r>
          </a:p>
        </p:txBody>
      </p:sp>
      <p:grpSp>
        <p:nvGrpSpPr>
          <p:cNvPr id="40965" name="组合 23"/>
          <p:cNvGrpSpPr>
            <a:grpSpLocks/>
          </p:cNvGrpSpPr>
          <p:nvPr/>
        </p:nvGrpSpPr>
        <p:grpSpPr bwMode="auto">
          <a:xfrm flipH="1">
            <a:off x="5976938" y="3067050"/>
            <a:ext cx="95250" cy="2200275"/>
            <a:chOff x="6068659" y="2521809"/>
            <a:chExt cx="71125" cy="2930154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6086441" y="2521809"/>
              <a:ext cx="9483" cy="293015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梯形 25"/>
            <p:cNvSpPr/>
            <p:nvPr/>
          </p:nvSpPr>
          <p:spPr>
            <a:xfrm rot="5400000">
              <a:off x="5835730" y="3951324"/>
              <a:ext cx="536983" cy="71125"/>
            </a:xfrm>
            <a:prstGeom prst="trapezoid">
              <a:avLst>
                <a:gd name="adj" fmla="val 64986"/>
              </a:avLst>
            </a:prstGeom>
            <a:solidFill>
              <a:srgbClr val="F679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5" name="组合 1"/>
          <p:cNvGrpSpPr>
            <a:grpSpLocks/>
          </p:cNvGrpSpPr>
          <p:nvPr/>
        </p:nvGrpSpPr>
        <p:grpSpPr bwMode="auto">
          <a:xfrm>
            <a:off x="7664450" y="249238"/>
            <a:ext cx="4016375" cy="1398587"/>
            <a:chOff x="5015550" y="1340366"/>
            <a:chExt cx="4016923" cy="1397849"/>
          </a:xfrm>
        </p:grpSpPr>
        <p:grpSp>
          <p:nvGrpSpPr>
            <p:cNvPr id="41995" name="组合 2"/>
            <p:cNvGrpSpPr>
              <a:grpSpLocks/>
            </p:cNvGrpSpPr>
            <p:nvPr/>
          </p:nvGrpSpPr>
          <p:grpSpPr bwMode="auto"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42001" name="文本框 8"/>
              <p:cNvSpPr txBox="1">
                <a:spLocks noChangeArrowheads="1"/>
              </p:cNvSpPr>
              <p:nvPr/>
            </p:nvSpPr>
            <p:spPr bwMode="auto"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solidFill>
                      <a:srgbClr val="F6790B"/>
                    </a:solidFill>
                    <a:latin typeface="华康俪金黑W8"/>
                    <a:ea typeface="华康俪金黑W8"/>
                    <a:cs typeface="华康俪金黑W8"/>
                  </a:rPr>
                  <a:t>职业规划，实习推荐</a:t>
                </a: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6546" y="1884997"/>
                <a:ext cx="498543" cy="650531"/>
              </a:xfrm>
              <a:prstGeom prst="line">
                <a:avLst/>
              </a:prstGeom>
              <a:ln>
                <a:solidFill>
                  <a:srgbClr val="F679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49669" y="1596224"/>
                <a:ext cx="385815" cy="70765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3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1996" name="组合 3"/>
            <p:cNvGrpSpPr>
              <a:grpSpLocks/>
            </p:cNvGrpSpPr>
            <p:nvPr/>
          </p:nvGrpSpPr>
          <p:grpSpPr bwMode="auto"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41997" name="组合 4"/>
              <p:cNvGrpSpPr>
                <a:grpSpLocks/>
              </p:cNvGrpSpPr>
              <p:nvPr/>
            </p:nvGrpSpPr>
            <p:grpSpPr bwMode="auto"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7991"/>
                  <a:ext cx="1953823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3510"/>
                  <a:ext cx="1953823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998" name="文本框 5"/>
              <p:cNvSpPr txBox="1">
                <a:spLocks noChangeArrowheads="1"/>
              </p:cNvSpPr>
              <p:nvPr/>
            </p:nvSpPr>
            <p:spPr bwMode="auto">
              <a:xfrm>
                <a:off x="561109" y="436405"/>
                <a:ext cx="88738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rgbClr val="7F7F7F"/>
                    </a:solidFill>
                    <a:latin typeface="华康俪金黑W8"/>
                    <a:ea typeface="华康俪金黑W8"/>
                    <a:cs typeface="华康俪金黑W8"/>
                  </a:rPr>
                  <a:t>后劲</a:t>
                </a:r>
              </a:p>
            </p:txBody>
          </p:sp>
        </p:grpSp>
      </p:grpSp>
      <p:grpSp>
        <p:nvGrpSpPr>
          <p:cNvPr id="41986" name="组合 14"/>
          <p:cNvGrpSpPr>
            <a:grpSpLocks/>
          </p:cNvGrpSpPr>
          <p:nvPr/>
        </p:nvGrpSpPr>
        <p:grpSpPr bwMode="auto">
          <a:xfrm>
            <a:off x="455613" y="1416050"/>
            <a:ext cx="4508500" cy="4508500"/>
            <a:chOff x="519362" y="1463504"/>
            <a:chExt cx="4508171" cy="4508171"/>
          </a:xfrm>
        </p:grpSpPr>
        <p:sp>
          <p:nvSpPr>
            <p:cNvPr id="14" name="椭圆 13"/>
            <p:cNvSpPr/>
            <p:nvPr/>
          </p:nvSpPr>
          <p:spPr>
            <a:xfrm>
              <a:off x="519362" y="1463504"/>
              <a:ext cx="4508171" cy="4508171"/>
            </a:xfrm>
            <a:prstGeom prst="ellipse">
              <a:avLst/>
            </a:prstGeom>
            <a:noFill/>
            <a:ln>
              <a:solidFill>
                <a:srgbClr val="F6790B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994" name="文本框 11"/>
            <p:cNvSpPr>
              <a:spLocks noChangeArrowheads="1"/>
            </p:cNvSpPr>
            <p:nvPr/>
          </p:nvSpPr>
          <p:spPr bwMode="auto">
            <a:xfrm>
              <a:off x="1243694" y="2194095"/>
              <a:ext cx="3059506" cy="3046988"/>
            </a:xfrm>
            <a:prstGeom prst="roundRect">
              <a:avLst>
                <a:gd name="adj" fmla="val 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>
                  <a:solidFill>
                    <a:srgbClr val="7F7F7F"/>
                  </a:solidFill>
                  <a:latin typeface="Times New Roman" pitchFamily="18" charset="0"/>
                  <a:ea typeface="微软雅黑" pitchFamily="34" charset="-122"/>
                </a:rPr>
                <a:t>目前已有腾讯大成网、新浪网、逸装网、成都融业广告有限公司、四川省家具进出口商会等机构，通过我在招募实习生。事实证明，广告学的学生是能够适应这些公司的职业要求的。</a:t>
              </a:r>
            </a:p>
          </p:txBody>
        </p:sp>
      </p:grpSp>
      <p:sp>
        <p:nvSpPr>
          <p:cNvPr id="13" name="椭圆 12"/>
          <p:cNvSpPr/>
          <p:nvPr/>
        </p:nvSpPr>
        <p:spPr>
          <a:xfrm>
            <a:off x="6343650" y="1416050"/>
            <a:ext cx="469900" cy="469900"/>
          </a:xfrm>
          <a:prstGeom prst="ellipse">
            <a:avLst/>
          </a:prstGeom>
          <a:solidFill>
            <a:srgbClr val="F679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7" name="直接连接符 16"/>
          <p:cNvCxnSpPr>
            <a:stCxn id="14" idx="0"/>
            <a:endCxn id="13" idx="0"/>
          </p:cNvCxnSpPr>
          <p:nvPr/>
        </p:nvCxnSpPr>
        <p:spPr>
          <a:xfrm>
            <a:off x="2709863" y="1416050"/>
            <a:ext cx="3868737" cy="0"/>
          </a:xfrm>
          <a:prstGeom prst="line">
            <a:avLst/>
          </a:prstGeom>
          <a:ln>
            <a:solidFill>
              <a:srgbClr val="F6790B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endCxn id="13" idx="5"/>
          </p:cNvCxnSpPr>
          <p:nvPr/>
        </p:nvCxnSpPr>
        <p:spPr>
          <a:xfrm flipV="1">
            <a:off x="4787900" y="1816100"/>
            <a:ext cx="1955800" cy="2779713"/>
          </a:xfrm>
          <a:prstGeom prst="line">
            <a:avLst/>
          </a:prstGeom>
          <a:ln>
            <a:solidFill>
              <a:srgbClr val="F6790B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/>
            </a:extLst>
          </a:blip>
          <a:srcRect l="16667" r="16667"/>
          <a:stretch/>
        </p:blipFill>
        <p:spPr>
          <a:xfrm>
            <a:off x="8354381" y="2314554"/>
            <a:ext cx="1607814" cy="160781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/>
            </a:extLst>
          </a:blip>
          <a:srcRect l="16667" r="16667"/>
          <a:stretch/>
        </p:blipFill>
        <p:spPr>
          <a:xfrm>
            <a:off x="9472098" y="4584905"/>
            <a:ext cx="1217858" cy="1217858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/>
            </a:extLst>
          </a:blip>
          <a:srcRect l="16667" r="16667"/>
          <a:stretch/>
        </p:blipFill>
        <p:spPr>
          <a:xfrm>
            <a:off x="6096000" y="3651520"/>
            <a:ext cx="2151243" cy="2151243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93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5775" y="379413"/>
            <a:ext cx="11220450" cy="6099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3011" name="图片 2"/>
          <p:cNvPicPr>
            <a:picLocks noChangeAspect="1"/>
          </p:cNvPicPr>
          <p:nvPr/>
        </p:nvPicPr>
        <p:blipFill>
          <a:blip r:embed="rId2" cstate="print"/>
          <a:srcRect b="19112"/>
          <a:stretch>
            <a:fillRect/>
          </a:stretch>
        </p:blipFill>
        <p:spPr bwMode="auto">
          <a:xfrm>
            <a:off x="765175" y="2744788"/>
            <a:ext cx="616585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0" y="874713"/>
            <a:ext cx="6931025" cy="1374775"/>
          </a:xfrm>
          <a:prstGeom prst="rect">
            <a:avLst/>
          </a:prstGeom>
          <a:pattFill prst="ltUpDiag">
            <a:fgClr>
              <a:srgbClr val="6193A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5775" y="1108075"/>
            <a:ext cx="6096000" cy="908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014" name="文本框 7"/>
          <p:cNvSpPr txBox="1">
            <a:spLocks noChangeArrowheads="1"/>
          </p:cNvSpPr>
          <p:nvPr/>
        </p:nvSpPr>
        <p:spPr bwMode="auto">
          <a:xfrm>
            <a:off x="600075" y="1165225"/>
            <a:ext cx="5981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dirty="0">
                <a:solidFill>
                  <a:srgbClr val="6193AC"/>
                </a:solidFill>
                <a:latin typeface="华康俪金黑W8"/>
                <a:ea typeface="华康俪金黑W8"/>
                <a:cs typeface="华康俪金黑W8"/>
              </a:rPr>
              <a:t>大一新生班主任述职报告</a:t>
            </a:r>
          </a:p>
        </p:txBody>
      </p:sp>
      <p:sp>
        <p:nvSpPr>
          <p:cNvPr id="43015" name="文本框 8"/>
          <p:cNvSpPr txBox="1">
            <a:spLocks noChangeArrowheads="1"/>
          </p:cNvSpPr>
          <p:nvPr/>
        </p:nvSpPr>
        <p:spPr bwMode="auto">
          <a:xfrm>
            <a:off x="7162800" y="4662488"/>
            <a:ext cx="4775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6193AC"/>
                </a:solidFill>
                <a:latin typeface="华康俪金黑W8"/>
                <a:ea typeface="华康俪金黑W8"/>
                <a:cs typeface="华康俪金黑W8"/>
              </a:rPr>
              <a:t>感谢各位老师的聆听</a:t>
            </a:r>
          </a:p>
        </p:txBody>
      </p:sp>
      <p:grpSp>
        <p:nvGrpSpPr>
          <p:cNvPr id="43016" name="组合 12"/>
          <p:cNvGrpSpPr>
            <a:grpSpLocks/>
          </p:cNvGrpSpPr>
          <p:nvPr/>
        </p:nvGrpSpPr>
        <p:grpSpPr bwMode="auto">
          <a:xfrm>
            <a:off x="7302500" y="5486400"/>
            <a:ext cx="3244850" cy="585788"/>
            <a:chOff x="7370064" y="5369215"/>
            <a:chExt cx="3243778" cy="584775"/>
          </a:xfrm>
        </p:grpSpPr>
        <p:sp>
          <p:nvSpPr>
            <p:cNvPr id="10" name="矩形 9"/>
            <p:cNvSpPr/>
            <p:nvPr/>
          </p:nvSpPr>
          <p:spPr>
            <a:xfrm>
              <a:off x="7370064" y="5462716"/>
              <a:ext cx="92045" cy="397773"/>
            </a:xfrm>
            <a:prstGeom prst="rect">
              <a:avLst/>
            </a:prstGeom>
            <a:solidFill>
              <a:srgbClr val="619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462109" y="5369215"/>
              <a:ext cx="3059689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ea typeface="微软雅黑"/>
                </a:rPr>
                <a:t>汇报人：杨茂琳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10521797" y="5462716"/>
              <a:ext cx="92045" cy="397773"/>
            </a:xfrm>
            <a:prstGeom prst="rect">
              <a:avLst/>
            </a:prstGeom>
            <a:solidFill>
              <a:srgbClr val="619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组合 9"/>
          <p:cNvGrpSpPr>
            <a:grpSpLocks/>
          </p:cNvGrpSpPr>
          <p:nvPr/>
        </p:nvGrpSpPr>
        <p:grpSpPr bwMode="auto">
          <a:xfrm>
            <a:off x="1881188" y="2436813"/>
            <a:ext cx="2333625" cy="2011362"/>
            <a:chOff x="1881168" y="2353837"/>
            <a:chExt cx="2333661" cy="2011776"/>
          </a:xfrm>
        </p:grpSpPr>
        <p:sp>
          <p:nvSpPr>
            <p:cNvPr id="3" name="等腰三角形 2"/>
            <p:cNvSpPr/>
            <p:nvPr/>
          </p:nvSpPr>
          <p:spPr>
            <a:xfrm>
              <a:off x="2100246" y="2611065"/>
              <a:ext cx="1895504" cy="1635462"/>
            </a:xfrm>
            <a:prstGeom prst="triangle">
              <a:avLst/>
            </a:prstGeom>
            <a:solidFill>
              <a:srgbClr val="6193A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1881168" y="2353837"/>
              <a:ext cx="2333661" cy="2011776"/>
            </a:xfrm>
            <a:prstGeom prst="triangle">
              <a:avLst/>
            </a:prstGeom>
            <a:noFill/>
            <a:ln>
              <a:solidFill>
                <a:srgbClr val="6193AC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674" name="组合 10"/>
          <p:cNvGrpSpPr>
            <a:grpSpLocks/>
          </p:cNvGrpSpPr>
          <p:nvPr/>
        </p:nvGrpSpPr>
        <p:grpSpPr bwMode="auto">
          <a:xfrm>
            <a:off x="4929188" y="2436813"/>
            <a:ext cx="2333625" cy="2011362"/>
            <a:chOff x="4929170" y="2353837"/>
            <a:chExt cx="2333661" cy="2011776"/>
          </a:xfrm>
        </p:grpSpPr>
        <p:sp>
          <p:nvSpPr>
            <p:cNvPr id="4" name="等腰三角形 3"/>
            <p:cNvSpPr/>
            <p:nvPr/>
          </p:nvSpPr>
          <p:spPr>
            <a:xfrm>
              <a:off x="5148248" y="2611065"/>
              <a:ext cx="1895504" cy="1635462"/>
            </a:xfrm>
            <a:prstGeom prst="triangle">
              <a:avLst/>
            </a:prstGeom>
            <a:solidFill>
              <a:srgbClr val="80902E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4929170" y="2353837"/>
              <a:ext cx="2333661" cy="2011776"/>
            </a:xfrm>
            <a:prstGeom prst="triangle">
              <a:avLst/>
            </a:prstGeom>
            <a:noFill/>
            <a:ln>
              <a:solidFill>
                <a:srgbClr val="80902E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675" name="组合 11"/>
          <p:cNvGrpSpPr>
            <a:grpSpLocks/>
          </p:cNvGrpSpPr>
          <p:nvPr/>
        </p:nvGrpSpPr>
        <p:grpSpPr bwMode="auto">
          <a:xfrm>
            <a:off x="7977188" y="2436813"/>
            <a:ext cx="2333625" cy="2011362"/>
            <a:chOff x="7977169" y="2353837"/>
            <a:chExt cx="2333661" cy="2011776"/>
          </a:xfrm>
        </p:grpSpPr>
        <p:sp>
          <p:nvSpPr>
            <p:cNvPr id="5" name="等腰三角形 4"/>
            <p:cNvSpPr/>
            <p:nvPr/>
          </p:nvSpPr>
          <p:spPr>
            <a:xfrm>
              <a:off x="8196247" y="2611065"/>
              <a:ext cx="1895504" cy="1635462"/>
            </a:xfrm>
            <a:prstGeom prst="triangle">
              <a:avLst/>
            </a:prstGeom>
            <a:solidFill>
              <a:srgbClr val="F6790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7977169" y="2353837"/>
              <a:ext cx="2333661" cy="2011776"/>
            </a:xfrm>
            <a:prstGeom prst="triangle">
              <a:avLst/>
            </a:prstGeom>
            <a:noFill/>
            <a:ln>
              <a:solidFill>
                <a:srgbClr val="F6790B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8676" name="文本框 12"/>
          <p:cNvSpPr txBox="1">
            <a:spLocks noChangeArrowheads="1"/>
          </p:cNvSpPr>
          <p:nvPr/>
        </p:nvSpPr>
        <p:spPr bwMode="auto">
          <a:xfrm>
            <a:off x="2308225" y="3630613"/>
            <a:ext cx="14779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华康俪金黑W8"/>
                <a:ea typeface="华康俪金黑W8"/>
                <a:cs typeface="华康俪金黑W8"/>
              </a:rPr>
              <a:t>前言</a:t>
            </a:r>
          </a:p>
        </p:txBody>
      </p:sp>
      <p:sp>
        <p:nvSpPr>
          <p:cNvPr id="28677" name="文本框 13"/>
          <p:cNvSpPr txBox="1">
            <a:spLocks noChangeArrowheads="1"/>
          </p:cNvSpPr>
          <p:nvPr/>
        </p:nvSpPr>
        <p:spPr bwMode="auto">
          <a:xfrm>
            <a:off x="5402263" y="3630613"/>
            <a:ext cx="14779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华康俪金黑W8"/>
                <a:ea typeface="华康俪金黑W8"/>
                <a:cs typeface="华康俪金黑W8"/>
              </a:rPr>
              <a:t>中坚</a:t>
            </a:r>
          </a:p>
        </p:txBody>
      </p:sp>
      <p:sp>
        <p:nvSpPr>
          <p:cNvPr id="28678" name="文本框 14"/>
          <p:cNvSpPr txBox="1">
            <a:spLocks noChangeArrowheads="1"/>
          </p:cNvSpPr>
          <p:nvPr/>
        </p:nvSpPr>
        <p:spPr bwMode="auto">
          <a:xfrm>
            <a:off x="8404225" y="3630613"/>
            <a:ext cx="14795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华康俪金黑W8"/>
                <a:ea typeface="华康俪金黑W8"/>
                <a:cs typeface="华康俪金黑W8"/>
              </a:rPr>
              <a:t>后劲</a:t>
            </a:r>
          </a:p>
        </p:txBody>
      </p:sp>
      <p:grpSp>
        <p:nvGrpSpPr>
          <p:cNvPr id="28679" name="组合 25"/>
          <p:cNvGrpSpPr>
            <a:grpSpLocks/>
          </p:cNvGrpSpPr>
          <p:nvPr/>
        </p:nvGrpSpPr>
        <p:grpSpPr bwMode="auto">
          <a:xfrm>
            <a:off x="-296863" y="773113"/>
            <a:ext cx="12785726" cy="584200"/>
            <a:chOff x="-401782" y="773115"/>
            <a:chExt cx="12786341" cy="584775"/>
          </a:xfrm>
        </p:grpSpPr>
        <p:grpSp>
          <p:nvGrpSpPr>
            <p:cNvPr id="28680" name="组合 20"/>
            <p:cNvGrpSpPr>
              <a:grpSpLocks/>
            </p:cNvGrpSpPr>
            <p:nvPr/>
          </p:nvGrpSpPr>
          <p:grpSpPr bwMode="auto">
            <a:xfrm>
              <a:off x="4207208" y="773115"/>
              <a:ext cx="3568360" cy="584775"/>
              <a:chOff x="4245604" y="593003"/>
              <a:chExt cx="3568360" cy="584775"/>
            </a:xfrm>
          </p:grpSpPr>
          <p:sp>
            <p:nvSpPr>
              <p:cNvPr id="28683" name="文本框 15"/>
              <p:cNvSpPr txBox="1">
                <a:spLocks noChangeArrowheads="1"/>
              </p:cNvSpPr>
              <p:nvPr/>
            </p:nvSpPr>
            <p:spPr bwMode="auto">
              <a:xfrm>
                <a:off x="5290801" y="593003"/>
                <a:ext cx="147796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3200">
                    <a:latin typeface="华康俪金黑W8"/>
                    <a:ea typeface="华康俪金黑W8"/>
                    <a:cs typeface="华康俪金黑W8"/>
                  </a:rPr>
                  <a:t>目录</a:t>
                </a:r>
              </a:p>
            </p:txBody>
          </p:sp>
          <p:cxnSp>
            <p:nvCxnSpPr>
              <p:cNvPr id="18" name="直接箭头连接符 17"/>
              <p:cNvCxnSpPr/>
              <p:nvPr/>
            </p:nvCxnSpPr>
            <p:spPr>
              <a:xfrm>
                <a:off x="6702917" y="885391"/>
                <a:ext cx="111130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/>
            </p:nvCxnSpPr>
            <p:spPr>
              <a:xfrm flipH="1">
                <a:off x="4245349" y="885391"/>
                <a:ext cx="111130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直接箭头连接符 22"/>
            <p:cNvCxnSpPr/>
            <p:nvPr/>
          </p:nvCxnSpPr>
          <p:spPr>
            <a:xfrm flipH="1">
              <a:off x="-401782" y="1065503"/>
              <a:ext cx="334502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 flipH="1">
              <a:off x="9039535" y="1065503"/>
              <a:ext cx="334502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组合 1"/>
          <p:cNvGrpSpPr>
            <a:grpSpLocks/>
          </p:cNvGrpSpPr>
          <p:nvPr/>
        </p:nvGrpSpPr>
        <p:grpSpPr bwMode="auto">
          <a:xfrm>
            <a:off x="1881188" y="2436813"/>
            <a:ext cx="2333625" cy="2011362"/>
            <a:chOff x="1881168" y="2436965"/>
            <a:chExt cx="2333661" cy="2011776"/>
          </a:xfrm>
        </p:grpSpPr>
        <p:grpSp>
          <p:nvGrpSpPr>
            <p:cNvPr id="29714" name="组合 9"/>
            <p:cNvGrpSpPr>
              <a:grpSpLocks/>
            </p:cNvGrpSpPr>
            <p:nvPr/>
          </p:nvGrpSpPr>
          <p:grpSpPr bwMode="auto">
            <a:xfrm>
              <a:off x="1881168" y="2436965"/>
              <a:ext cx="2333661" cy="2011776"/>
              <a:chOff x="1881168" y="2353837"/>
              <a:chExt cx="2333661" cy="2011776"/>
            </a:xfrm>
          </p:grpSpPr>
          <p:sp>
            <p:nvSpPr>
              <p:cNvPr id="3" name="等腰三角形 2"/>
              <p:cNvSpPr/>
              <p:nvPr/>
            </p:nvSpPr>
            <p:spPr>
              <a:xfrm>
                <a:off x="2100246" y="2611065"/>
                <a:ext cx="1895504" cy="1635462"/>
              </a:xfrm>
              <a:prstGeom prst="triangle">
                <a:avLst/>
              </a:prstGeom>
              <a:solidFill>
                <a:srgbClr val="6193A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" name="等腰三角形 6"/>
              <p:cNvSpPr/>
              <p:nvPr/>
            </p:nvSpPr>
            <p:spPr>
              <a:xfrm>
                <a:off x="1881168" y="2353837"/>
                <a:ext cx="2333661" cy="2011776"/>
              </a:xfrm>
              <a:prstGeom prst="triangle">
                <a:avLst/>
              </a:prstGeom>
              <a:noFill/>
              <a:ln>
                <a:solidFill>
                  <a:srgbClr val="6193AC"/>
                </a:solidFill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9715" name="文本框 12"/>
            <p:cNvSpPr txBox="1">
              <a:spLocks noChangeArrowheads="1"/>
            </p:cNvSpPr>
            <p:nvPr/>
          </p:nvSpPr>
          <p:spPr bwMode="auto">
            <a:xfrm>
              <a:off x="2309015" y="3631176"/>
              <a:ext cx="147796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华康俪金黑W8"/>
                  <a:ea typeface="华康俪金黑W8"/>
                  <a:cs typeface="华康俪金黑W8"/>
                </a:rPr>
                <a:t>前言</a:t>
              </a:r>
            </a:p>
          </p:txBody>
        </p:sp>
      </p:grpSp>
      <p:sp>
        <p:nvSpPr>
          <p:cNvPr id="29698" name="文本框 13"/>
          <p:cNvSpPr txBox="1">
            <a:spLocks noChangeArrowheads="1"/>
          </p:cNvSpPr>
          <p:nvPr/>
        </p:nvSpPr>
        <p:spPr bwMode="auto">
          <a:xfrm>
            <a:off x="5402263" y="3630613"/>
            <a:ext cx="14779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华康俪金黑W8"/>
                <a:ea typeface="华康俪金黑W8"/>
                <a:cs typeface="华康俪金黑W8"/>
              </a:rPr>
              <a:t>中坚</a:t>
            </a:r>
          </a:p>
        </p:txBody>
      </p:sp>
      <p:sp>
        <p:nvSpPr>
          <p:cNvPr id="29699" name="文本框 14"/>
          <p:cNvSpPr txBox="1">
            <a:spLocks noChangeArrowheads="1"/>
          </p:cNvSpPr>
          <p:nvPr/>
        </p:nvSpPr>
        <p:spPr bwMode="auto">
          <a:xfrm>
            <a:off x="8404225" y="3630613"/>
            <a:ext cx="14795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华康俪金黑W8"/>
                <a:ea typeface="华康俪金黑W8"/>
                <a:cs typeface="华康俪金黑W8"/>
              </a:rPr>
              <a:t>后劲</a:t>
            </a:r>
          </a:p>
        </p:txBody>
      </p:sp>
      <p:cxnSp>
        <p:nvCxnSpPr>
          <p:cNvPr id="22" name="直接连接符 21"/>
          <p:cNvCxnSpPr>
            <a:endCxn id="7" idx="0"/>
          </p:cNvCxnSpPr>
          <p:nvPr/>
        </p:nvCxnSpPr>
        <p:spPr>
          <a:xfrm>
            <a:off x="3048000" y="0"/>
            <a:ext cx="0" cy="2436813"/>
          </a:xfrm>
          <a:prstGeom prst="line">
            <a:avLst/>
          </a:prstGeom>
          <a:ln>
            <a:solidFill>
              <a:srgbClr val="6193AC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7" idx="3"/>
          </p:cNvCxnSpPr>
          <p:nvPr/>
        </p:nvCxnSpPr>
        <p:spPr>
          <a:xfrm flipH="1">
            <a:off x="3048000" y="4448175"/>
            <a:ext cx="0" cy="3019425"/>
          </a:xfrm>
          <a:prstGeom prst="line">
            <a:avLst/>
          </a:prstGeom>
          <a:ln>
            <a:solidFill>
              <a:srgbClr val="6193AC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02" name="组合 31"/>
          <p:cNvGrpSpPr>
            <a:grpSpLocks/>
          </p:cNvGrpSpPr>
          <p:nvPr/>
        </p:nvGrpSpPr>
        <p:grpSpPr bwMode="auto">
          <a:xfrm>
            <a:off x="5310188" y="1627188"/>
            <a:ext cx="3775075" cy="938212"/>
            <a:chOff x="4950120" y="1596809"/>
            <a:chExt cx="3773551" cy="938719"/>
          </a:xfrm>
        </p:grpSpPr>
        <p:sp>
          <p:nvSpPr>
            <p:cNvPr id="29711" name="文本框 27"/>
            <p:cNvSpPr txBox="1">
              <a:spLocks noChangeArrowheads="1"/>
            </p:cNvSpPr>
            <p:nvPr/>
          </p:nvSpPr>
          <p:spPr bwMode="auto">
            <a:xfrm>
              <a:off x="5523269" y="2073863"/>
              <a:ext cx="320040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6193AC"/>
                  </a:solidFill>
                  <a:latin typeface="华康俪金黑W8"/>
                  <a:ea typeface="华康俪金黑W8"/>
                  <a:cs typeface="华康俪金黑W8"/>
                </a:rPr>
                <a:t>自由迸发，特立独行</a:t>
              </a:r>
            </a:p>
          </p:txBody>
        </p:sp>
        <p:cxnSp>
          <p:nvCxnSpPr>
            <p:cNvPr id="30" name="直接连接符 29"/>
            <p:cNvCxnSpPr/>
            <p:nvPr/>
          </p:nvCxnSpPr>
          <p:spPr>
            <a:xfrm flipH="1">
              <a:off x="5146891" y="1885890"/>
              <a:ext cx="499860" cy="649638"/>
            </a:xfrm>
            <a:prstGeom prst="line">
              <a:avLst/>
            </a:prstGeom>
            <a:ln>
              <a:solidFill>
                <a:srgbClr val="6193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4950120" y="1596809"/>
              <a:ext cx="385606" cy="70840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1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29703" name="组合 32"/>
          <p:cNvGrpSpPr>
            <a:grpSpLocks/>
          </p:cNvGrpSpPr>
          <p:nvPr/>
        </p:nvGrpSpPr>
        <p:grpSpPr bwMode="auto">
          <a:xfrm>
            <a:off x="5310188" y="2973388"/>
            <a:ext cx="3775075" cy="938212"/>
            <a:chOff x="4950120" y="1596809"/>
            <a:chExt cx="3773551" cy="938719"/>
          </a:xfrm>
        </p:grpSpPr>
        <p:sp>
          <p:nvSpPr>
            <p:cNvPr id="29708" name="文本框 33"/>
            <p:cNvSpPr txBox="1">
              <a:spLocks noChangeArrowheads="1"/>
            </p:cNvSpPr>
            <p:nvPr/>
          </p:nvSpPr>
          <p:spPr bwMode="auto">
            <a:xfrm>
              <a:off x="5523269" y="2073863"/>
              <a:ext cx="320040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6193AC"/>
                  </a:solidFill>
                  <a:latin typeface="华康俪金黑W8"/>
                  <a:ea typeface="华康俪金黑W8"/>
                  <a:cs typeface="华康俪金黑W8"/>
                </a:rPr>
                <a:t>一视同仁，因材施教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 flipH="1">
              <a:off x="5146891" y="1885890"/>
              <a:ext cx="499860" cy="649638"/>
            </a:xfrm>
            <a:prstGeom prst="line">
              <a:avLst/>
            </a:prstGeom>
            <a:ln>
              <a:solidFill>
                <a:srgbClr val="6193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4950120" y="1596809"/>
              <a:ext cx="385606" cy="70840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2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grpSp>
        <p:nvGrpSpPr>
          <p:cNvPr id="29704" name="组合 36"/>
          <p:cNvGrpSpPr>
            <a:grpSpLocks/>
          </p:cNvGrpSpPr>
          <p:nvPr/>
        </p:nvGrpSpPr>
        <p:grpSpPr bwMode="auto">
          <a:xfrm>
            <a:off x="5310188" y="4319588"/>
            <a:ext cx="3775075" cy="939800"/>
            <a:chOff x="4950120" y="1596809"/>
            <a:chExt cx="3773551" cy="938719"/>
          </a:xfrm>
        </p:grpSpPr>
        <p:sp>
          <p:nvSpPr>
            <p:cNvPr id="29705" name="文本框 37"/>
            <p:cNvSpPr txBox="1">
              <a:spLocks noChangeArrowheads="1"/>
            </p:cNvSpPr>
            <p:nvPr/>
          </p:nvSpPr>
          <p:spPr bwMode="auto">
            <a:xfrm>
              <a:off x="5523269" y="2073863"/>
              <a:ext cx="320040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6193AC"/>
                  </a:solidFill>
                  <a:latin typeface="华康俪金黑W8"/>
                  <a:ea typeface="华康俪金黑W8"/>
                  <a:cs typeface="华康俪金黑W8"/>
                </a:rPr>
                <a:t>奠定基础，转变思维</a:t>
              </a:r>
            </a:p>
          </p:txBody>
        </p:sp>
        <p:cxnSp>
          <p:nvCxnSpPr>
            <p:cNvPr id="39" name="直接连接符 38"/>
            <p:cNvCxnSpPr/>
            <p:nvPr/>
          </p:nvCxnSpPr>
          <p:spPr>
            <a:xfrm flipH="1">
              <a:off x="5146891" y="1885402"/>
              <a:ext cx="499860" cy="650126"/>
            </a:xfrm>
            <a:prstGeom prst="line">
              <a:avLst/>
            </a:prstGeom>
            <a:ln>
              <a:solidFill>
                <a:srgbClr val="6193A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4950120" y="1596809"/>
              <a:ext cx="385606" cy="7072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3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组合 18"/>
          <p:cNvGrpSpPr>
            <a:grpSpLocks/>
          </p:cNvGrpSpPr>
          <p:nvPr/>
        </p:nvGrpSpPr>
        <p:grpSpPr bwMode="auto">
          <a:xfrm>
            <a:off x="582613" y="1800225"/>
            <a:ext cx="11345862" cy="3038475"/>
            <a:chOff x="568036" y="1805728"/>
            <a:chExt cx="11346424" cy="3038467"/>
          </a:xfrm>
        </p:grpSpPr>
        <p:grpSp>
          <p:nvGrpSpPr>
            <p:cNvPr id="30727" name="组合 31"/>
            <p:cNvGrpSpPr>
              <a:grpSpLocks/>
            </p:cNvGrpSpPr>
            <p:nvPr/>
          </p:nvGrpSpPr>
          <p:grpSpPr bwMode="auto">
            <a:xfrm>
              <a:off x="5245067" y="1805728"/>
              <a:ext cx="3773551" cy="938719"/>
              <a:chOff x="4950120" y="1596809"/>
              <a:chExt cx="3773551" cy="938719"/>
            </a:xfrm>
          </p:grpSpPr>
          <p:sp>
            <p:nvSpPr>
              <p:cNvPr id="30735" name="文本框 27"/>
              <p:cNvSpPr txBox="1">
                <a:spLocks noChangeArrowheads="1"/>
              </p:cNvSpPr>
              <p:nvPr/>
            </p:nvSpPr>
            <p:spPr bwMode="auto"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solidFill>
                      <a:srgbClr val="6193AC"/>
                    </a:solidFill>
                    <a:latin typeface="华康俪金黑W8"/>
                    <a:ea typeface="华康俪金黑W8"/>
                    <a:cs typeface="华康俪金黑W8"/>
                  </a:rPr>
                  <a:t>自由迸发，特立独行</a:t>
                </a: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H="1">
                <a:off x="5146956" y="1885733"/>
                <a:ext cx="498500" cy="649287"/>
              </a:xfrm>
              <a:prstGeom prst="line">
                <a:avLst/>
              </a:prstGeom>
              <a:ln>
                <a:solidFill>
                  <a:srgbClr val="6193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文本框 30"/>
              <p:cNvSpPr txBox="1"/>
              <p:nvPr/>
            </p:nvSpPr>
            <p:spPr>
              <a:xfrm>
                <a:off x="4950096" y="1596809"/>
                <a:ext cx="385781" cy="70802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1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30728" name="组合 5"/>
            <p:cNvGrpSpPr>
              <a:grpSpLocks/>
            </p:cNvGrpSpPr>
            <p:nvPr/>
          </p:nvGrpSpPr>
          <p:grpSpPr bwMode="auto">
            <a:xfrm>
              <a:off x="5278133" y="3257251"/>
              <a:ext cx="6636327" cy="1569660"/>
              <a:chOff x="4039476" y="1627864"/>
              <a:chExt cx="6636327" cy="1569660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4206420" y="1627312"/>
                <a:ext cx="6302687" cy="157003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just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/>
                    <a:ea typeface="微软雅黑"/>
                  </a:rPr>
                  <a:t>广告人需要的是特立独行的个性、自由迸发的灵感，他们要想成为一个优秀的广告人，就注定不能像一个传统的好学生那样，每天规规矩矩地，坐在教室里听讲，每学期钻研书本，就为了考出一个好的期末成绩。</a:t>
                </a:r>
                <a:endParaRPr lang="zh-CN" altLang="en-US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ea typeface="微软雅黑"/>
                </a:endParaRPr>
              </a:p>
            </p:txBody>
          </p:sp>
          <p:cxnSp>
            <p:nvCxnSpPr>
              <p:cNvPr id="5" name="直接箭头连接符 4"/>
              <p:cNvCxnSpPr/>
              <p:nvPr/>
            </p:nvCxnSpPr>
            <p:spPr>
              <a:xfrm>
                <a:off x="4039724" y="1627312"/>
                <a:ext cx="0" cy="1570034"/>
              </a:xfrm>
              <a:prstGeom prst="straightConnector1">
                <a:avLst/>
              </a:prstGeom>
              <a:ln>
                <a:solidFill>
                  <a:srgbClr val="6193AC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/>
              <p:cNvCxnSpPr/>
              <p:nvPr/>
            </p:nvCxnSpPr>
            <p:spPr>
              <a:xfrm>
                <a:off x="10675803" y="1627312"/>
                <a:ext cx="0" cy="1570034"/>
              </a:xfrm>
              <a:prstGeom prst="straightConnector1">
                <a:avLst/>
              </a:prstGeom>
              <a:ln>
                <a:solidFill>
                  <a:srgbClr val="6193AC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729" name="组合 16"/>
            <p:cNvGrpSpPr>
              <a:grpSpLocks/>
            </p:cNvGrpSpPr>
            <p:nvPr/>
          </p:nvGrpSpPr>
          <p:grpSpPr bwMode="auto">
            <a:xfrm>
              <a:off x="568036" y="2013805"/>
              <a:ext cx="4245585" cy="2830390"/>
              <a:chOff x="568036" y="2013805"/>
              <a:chExt cx="4245585" cy="2830390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68036" y="2013690"/>
                <a:ext cx="4245185" cy="2830505"/>
              </a:xfrm>
              <a:prstGeom prst="rect">
                <a:avLst/>
              </a:prstGeom>
              <a:ln w="57150">
                <a:solidFill>
                  <a:srgbClr val="6193AC"/>
                </a:solidFill>
              </a:ln>
              <a:effectLst>
                <a:outerShdw blurRad="107950" dist="12700" dir="5400000" algn="ctr">
                  <a:srgbClr val="000000"/>
                </a:outerShdw>
              </a:effectLst>
            </p:spPr>
          </p:pic>
          <p:sp>
            <p:nvSpPr>
              <p:cNvPr id="16" name="斜纹 15"/>
              <p:cNvSpPr/>
              <p:nvPr/>
            </p:nvSpPr>
            <p:spPr>
              <a:xfrm>
                <a:off x="568036" y="2013690"/>
                <a:ext cx="955722" cy="955673"/>
              </a:xfrm>
              <a:prstGeom prst="diagStripe">
                <a:avLst/>
              </a:prstGeom>
              <a:solidFill>
                <a:srgbClr val="6193A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0722" name="组合 59"/>
          <p:cNvGrpSpPr>
            <a:grpSpLocks/>
          </p:cNvGrpSpPr>
          <p:nvPr/>
        </p:nvGrpSpPr>
        <p:grpSpPr bwMode="auto">
          <a:xfrm>
            <a:off x="5014913" y="1339850"/>
            <a:ext cx="887412" cy="487363"/>
            <a:chOff x="561109" y="436405"/>
            <a:chExt cx="887383" cy="487142"/>
          </a:xfrm>
        </p:grpSpPr>
        <p:grpSp>
          <p:nvGrpSpPr>
            <p:cNvPr id="30723" name="组合 58"/>
            <p:cNvGrpSpPr>
              <a:grpSpLocks/>
            </p:cNvGrpSpPr>
            <p:nvPr/>
          </p:nvGrpSpPr>
          <p:grpSpPr bwMode="auto">
            <a:xfrm>
              <a:off x="561109" y="438638"/>
              <a:ext cx="887383" cy="484909"/>
              <a:chOff x="561109" y="438638"/>
              <a:chExt cx="1953491" cy="484909"/>
            </a:xfrm>
          </p:grpSpPr>
          <p:cxnSp>
            <p:nvCxnSpPr>
              <p:cNvPr id="55" name="直接连接符 54"/>
              <p:cNvCxnSpPr/>
              <p:nvPr/>
            </p:nvCxnSpPr>
            <p:spPr>
              <a:xfrm>
                <a:off x="561109" y="437992"/>
                <a:ext cx="1953491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561109" y="923547"/>
                <a:ext cx="1953491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724" name="文本框 57"/>
            <p:cNvSpPr txBox="1">
              <a:spLocks noChangeArrowheads="1"/>
            </p:cNvSpPr>
            <p:nvPr/>
          </p:nvSpPr>
          <p:spPr bwMode="auto">
            <a:xfrm>
              <a:off x="561109" y="436405"/>
              <a:ext cx="88738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>
                  <a:solidFill>
                    <a:srgbClr val="7F7F7F"/>
                  </a:solidFill>
                  <a:latin typeface="华康俪金黑W8"/>
                  <a:ea typeface="华康俪金黑W8"/>
                  <a:cs typeface="华康俪金黑W8"/>
                </a:rPr>
                <a:t>前言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组合 1"/>
          <p:cNvGrpSpPr>
            <a:grpSpLocks/>
          </p:cNvGrpSpPr>
          <p:nvPr/>
        </p:nvGrpSpPr>
        <p:grpSpPr bwMode="auto">
          <a:xfrm>
            <a:off x="776288" y="398463"/>
            <a:ext cx="4016375" cy="1397000"/>
            <a:chOff x="5015550" y="1340366"/>
            <a:chExt cx="4016923" cy="1397849"/>
          </a:xfrm>
        </p:grpSpPr>
        <p:grpSp>
          <p:nvGrpSpPr>
            <p:cNvPr id="31753" name="组合 31"/>
            <p:cNvGrpSpPr>
              <a:grpSpLocks/>
            </p:cNvGrpSpPr>
            <p:nvPr/>
          </p:nvGrpSpPr>
          <p:grpSpPr bwMode="auto"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31759" name="文本框 27"/>
              <p:cNvSpPr txBox="1">
                <a:spLocks noChangeArrowheads="1"/>
              </p:cNvSpPr>
              <p:nvPr/>
            </p:nvSpPr>
            <p:spPr bwMode="auto"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solidFill>
                      <a:srgbClr val="6193AC"/>
                    </a:solidFill>
                    <a:latin typeface="华康俪金黑W8"/>
                    <a:ea typeface="华康俪金黑W8"/>
                    <a:cs typeface="华康俪金黑W8"/>
                  </a:rPr>
                  <a:t>一视同仁，因材施教</a:t>
                </a: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H="1">
                <a:off x="5146545" y="1885846"/>
                <a:ext cx="498543" cy="649682"/>
              </a:xfrm>
              <a:prstGeom prst="line">
                <a:avLst/>
              </a:prstGeom>
              <a:ln>
                <a:solidFill>
                  <a:srgbClr val="6193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文本框 30"/>
              <p:cNvSpPr txBox="1"/>
              <p:nvPr/>
            </p:nvSpPr>
            <p:spPr>
              <a:xfrm>
                <a:off x="4949668" y="1596745"/>
                <a:ext cx="385816" cy="70845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2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31754" name="组合 59"/>
            <p:cNvGrpSpPr>
              <a:grpSpLocks/>
            </p:cNvGrpSpPr>
            <p:nvPr/>
          </p:nvGrpSpPr>
          <p:grpSpPr bwMode="auto"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31755" name="组合 58"/>
              <p:cNvGrpSpPr>
                <a:grpSpLocks/>
              </p:cNvGrpSpPr>
              <p:nvPr/>
            </p:nvGrpSpPr>
            <p:grpSpPr bwMode="auto"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55" name="直接连接符 54"/>
                <p:cNvCxnSpPr/>
                <p:nvPr/>
              </p:nvCxnSpPr>
              <p:spPr>
                <a:xfrm>
                  <a:off x="561109" y="437993"/>
                  <a:ext cx="195382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/>
                <p:cNvCxnSpPr/>
                <p:nvPr/>
              </p:nvCxnSpPr>
              <p:spPr>
                <a:xfrm>
                  <a:off x="561109" y="924063"/>
                  <a:ext cx="1953821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756" name="文本框 57"/>
              <p:cNvSpPr txBox="1">
                <a:spLocks noChangeArrowheads="1"/>
              </p:cNvSpPr>
              <p:nvPr/>
            </p:nvSpPr>
            <p:spPr bwMode="auto">
              <a:xfrm>
                <a:off x="561109" y="436405"/>
                <a:ext cx="88738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rgbClr val="7F7F7F"/>
                    </a:solidFill>
                    <a:latin typeface="华康俪金黑W8"/>
                    <a:ea typeface="华康俪金黑W8"/>
                    <a:cs typeface="华康俪金黑W8"/>
                  </a:rPr>
                  <a:t>前言</a:t>
                </a:r>
              </a:p>
            </p:txBody>
          </p:sp>
        </p:grpSp>
      </p:grpSp>
      <p:grpSp>
        <p:nvGrpSpPr>
          <p:cNvPr id="31746" name="组合 7"/>
          <p:cNvGrpSpPr>
            <a:grpSpLocks/>
          </p:cNvGrpSpPr>
          <p:nvPr/>
        </p:nvGrpSpPr>
        <p:grpSpPr bwMode="auto">
          <a:xfrm>
            <a:off x="922338" y="1928813"/>
            <a:ext cx="11434762" cy="3732212"/>
            <a:chOff x="1019431" y="1984170"/>
            <a:chExt cx="11434685" cy="3732879"/>
          </a:xfrm>
        </p:grpSpPr>
        <p:sp>
          <p:nvSpPr>
            <p:cNvPr id="31747" name="文本框 21"/>
            <p:cNvSpPr>
              <a:spLocks noChangeArrowheads="1"/>
            </p:cNvSpPr>
            <p:nvPr/>
          </p:nvSpPr>
          <p:spPr bwMode="auto">
            <a:xfrm>
              <a:off x="1168038" y="1984170"/>
              <a:ext cx="1898072" cy="2488586"/>
            </a:xfrm>
            <a:prstGeom prst="roundRect">
              <a:avLst>
                <a:gd name="adj" fmla="val 638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3800" b="1">
                  <a:solidFill>
                    <a:srgbClr val="6193AC"/>
                  </a:solidFill>
                  <a:latin typeface="Times New Roman" pitchFamily="18" charset="0"/>
                  <a:ea typeface="微软雅黑" pitchFamily="34" charset="-122"/>
                </a:rPr>
                <a:t>“</a:t>
              </a:r>
              <a:endParaRPr lang="zh-CN" altLang="en-US" sz="19900" b="1">
                <a:solidFill>
                  <a:srgbClr val="6193AC"/>
                </a:solidFill>
                <a:latin typeface="Times New Roman" pitchFamily="18" charset="0"/>
                <a:ea typeface="微软雅黑" pitchFamily="34" charset="-122"/>
              </a:endParaRPr>
            </a:p>
          </p:txBody>
        </p:sp>
        <p:grpSp>
          <p:nvGrpSpPr>
            <p:cNvPr id="31748" name="组合 6"/>
            <p:cNvGrpSpPr>
              <a:grpSpLocks/>
            </p:cNvGrpSpPr>
            <p:nvPr/>
          </p:nvGrpSpPr>
          <p:grpSpPr bwMode="auto">
            <a:xfrm>
              <a:off x="1019431" y="2541992"/>
              <a:ext cx="11434685" cy="3175057"/>
              <a:chOff x="1019431" y="2541992"/>
              <a:chExt cx="11434685" cy="3175057"/>
            </a:xfrm>
          </p:grpSpPr>
          <p:grpSp>
            <p:nvGrpSpPr>
              <p:cNvPr id="31749" name="组合 3"/>
              <p:cNvGrpSpPr>
                <a:grpSpLocks/>
              </p:cNvGrpSpPr>
              <p:nvPr/>
            </p:nvGrpSpPr>
            <p:grpSpPr bwMode="auto">
              <a:xfrm>
                <a:off x="1019431" y="2541992"/>
                <a:ext cx="10881624" cy="2375297"/>
                <a:chOff x="1019431" y="2182413"/>
                <a:chExt cx="10881624" cy="2375297"/>
              </a:xfrm>
            </p:grpSpPr>
            <p:sp>
              <p:nvSpPr>
                <p:cNvPr id="25" name="文本框 24"/>
                <p:cNvSpPr txBox="1"/>
                <p:nvPr/>
              </p:nvSpPr>
              <p:spPr>
                <a:xfrm>
                  <a:off x="2540246" y="2372437"/>
                  <a:ext cx="7840609" cy="1994256"/>
                </a:xfrm>
                <a:prstGeom prst="roundRect">
                  <a:avLst>
                    <a:gd name="adj" fmla="val 6378"/>
                  </a:avLst>
                </a:prstGeom>
                <a:noFill/>
                <a:ln>
                  <a:noFill/>
                </a:ln>
              </p:spPr>
              <p:txBody>
                <a:bodyPr>
                  <a:spAutoFit/>
                </a:bodyPr>
                <a:lstStyle/>
                <a:p>
                  <a:pPr algn="just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你们好。我是</a:t>
                  </a:r>
                  <a:r>
                    <a:rPr lang="en-US" altLang="zh-CN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13</a:t>
                  </a:r>
                  <a:r>
                    <a:rPr lang="zh-CN" alt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级</a:t>
                  </a:r>
                  <a:r>
                    <a:rPr lang="en-US" altLang="zh-CN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7</a:t>
                  </a:r>
                  <a:r>
                    <a:rPr lang="zh-CN" alt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班班主任，杨茂琳。我们班是文学院唯一一个广告专业班，我作为曾经广告班的一名学生，非常荣幸能有机会带领新一届的广告学子，走过这一年以来的珍贵时光。</a:t>
                  </a:r>
                  <a:endParaRPr lang="en-US" altLang="zh-CN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/>
                    <a:ea typeface="微软雅黑"/>
                  </a:endParaRPr>
                </a:p>
                <a:p>
                  <a:pPr algn="just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0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Times New Roman"/>
                      <a:ea typeface="微软雅黑"/>
                    </a:rPr>
                    <a:t>我认为，好的班主任是要根据不同班的特质来进行因材施教，不应该用统一的标准来衡量。</a:t>
                  </a:r>
                  <a:endParaRPr lang="zh-CN" altLang="en-US" sz="28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/>
                    <a:ea typeface="微软雅黑"/>
                  </a:endParaRPr>
                </a:p>
              </p:txBody>
            </p:sp>
            <p:sp>
              <p:nvSpPr>
                <p:cNvPr id="3" name="圆角矩形 2"/>
                <p:cNvSpPr/>
                <p:nvPr/>
              </p:nvSpPr>
              <p:spPr>
                <a:xfrm>
                  <a:off x="1019431" y="2181903"/>
                  <a:ext cx="10882239" cy="2375324"/>
                </a:xfrm>
                <a:prstGeom prst="roundRect">
                  <a:avLst/>
                </a:prstGeom>
                <a:noFill/>
                <a:ln>
                  <a:solidFill>
                    <a:srgbClr val="6193A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31750" name="文本框 22"/>
              <p:cNvSpPr>
                <a:spLocks noChangeArrowheads="1"/>
              </p:cNvSpPr>
              <p:nvPr/>
            </p:nvSpPr>
            <p:spPr bwMode="auto">
              <a:xfrm>
                <a:off x="10556044" y="3228463"/>
                <a:ext cx="1898072" cy="2488586"/>
              </a:xfrm>
              <a:prstGeom prst="roundRect">
                <a:avLst>
                  <a:gd name="adj" fmla="val 6380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3800" b="1">
                    <a:solidFill>
                      <a:srgbClr val="6193AC"/>
                    </a:solidFill>
                    <a:latin typeface="Times New Roman" pitchFamily="18" charset="0"/>
                    <a:ea typeface="微软雅黑" pitchFamily="34" charset="-122"/>
                  </a:rPr>
                  <a:t>”</a:t>
                </a:r>
                <a:endParaRPr lang="zh-CN" altLang="en-US" sz="19900" b="1">
                  <a:solidFill>
                    <a:srgbClr val="6193AC"/>
                  </a:solidFill>
                  <a:latin typeface="Times New Roman" pitchFamily="18" charset="0"/>
                  <a:ea typeface="微软雅黑" pitchFamily="3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组合 1"/>
          <p:cNvGrpSpPr>
            <a:grpSpLocks/>
          </p:cNvGrpSpPr>
          <p:nvPr/>
        </p:nvGrpSpPr>
        <p:grpSpPr bwMode="auto">
          <a:xfrm>
            <a:off x="7673975" y="614363"/>
            <a:ext cx="5534025" cy="7210425"/>
            <a:chOff x="4568108" y="-3315098"/>
            <a:chExt cx="5534958" cy="7210269"/>
          </a:xfrm>
        </p:grpSpPr>
        <p:grpSp>
          <p:nvGrpSpPr>
            <p:cNvPr id="32776" name="组合 31"/>
            <p:cNvGrpSpPr>
              <a:grpSpLocks/>
            </p:cNvGrpSpPr>
            <p:nvPr/>
          </p:nvGrpSpPr>
          <p:grpSpPr bwMode="auto">
            <a:xfrm>
              <a:off x="4568108" y="-3315098"/>
              <a:ext cx="5534958" cy="7210269"/>
              <a:chOff x="4259306" y="-3517785"/>
              <a:chExt cx="5534958" cy="7210269"/>
            </a:xfrm>
          </p:grpSpPr>
          <p:sp>
            <p:nvSpPr>
              <p:cNvPr id="32782" name="文本框 27"/>
              <p:cNvSpPr txBox="1">
                <a:spLocks noChangeArrowheads="1"/>
              </p:cNvSpPr>
              <p:nvPr/>
            </p:nvSpPr>
            <p:spPr bwMode="auto"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solidFill>
                      <a:srgbClr val="6193AC"/>
                    </a:solidFill>
                    <a:latin typeface="华康俪金黑W8"/>
                    <a:ea typeface="华康俪金黑W8"/>
                    <a:cs typeface="华康俪金黑W8"/>
                  </a:rPr>
                  <a:t>奠定基础，思维转变</a:t>
                </a: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H="1">
                <a:off x="4259306" y="-3517785"/>
                <a:ext cx="5534958" cy="7210269"/>
              </a:xfrm>
              <a:prstGeom prst="line">
                <a:avLst/>
              </a:prstGeom>
              <a:ln>
                <a:solidFill>
                  <a:srgbClr val="6193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文本框 30"/>
              <p:cNvSpPr txBox="1"/>
              <p:nvPr/>
            </p:nvSpPr>
            <p:spPr>
              <a:xfrm>
                <a:off x="4949985" y="1597029"/>
                <a:ext cx="385827" cy="70801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3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32777" name="组合 59"/>
            <p:cNvGrpSpPr>
              <a:grpSpLocks/>
            </p:cNvGrpSpPr>
            <p:nvPr/>
          </p:nvGrpSpPr>
          <p:grpSpPr bwMode="auto"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32778" name="组合 58"/>
              <p:cNvGrpSpPr>
                <a:grpSpLocks/>
              </p:cNvGrpSpPr>
              <p:nvPr/>
            </p:nvGrpSpPr>
            <p:grpSpPr bwMode="auto"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55" name="直接连接符 54"/>
                <p:cNvCxnSpPr/>
                <p:nvPr/>
              </p:nvCxnSpPr>
              <p:spPr>
                <a:xfrm>
                  <a:off x="561787" y="438565"/>
                  <a:ext cx="1953887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/>
                <p:cNvCxnSpPr/>
                <p:nvPr/>
              </p:nvCxnSpPr>
              <p:spPr>
                <a:xfrm>
                  <a:off x="561787" y="924329"/>
                  <a:ext cx="1953887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779" name="文本框 57"/>
              <p:cNvSpPr txBox="1">
                <a:spLocks noChangeArrowheads="1"/>
              </p:cNvSpPr>
              <p:nvPr/>
            </p:nvSpPr>
            <p:spPr bwMode="auto">
              <a:xfrm>
                <a:off x="561109" y="436405"/>
                <a:ext cx="88738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rgbClr val="7F7F7F"/>
                    </a:solidFill>
                    <a:latin typeface="华康俪金黑W8"/>
                    <a:ea typeface="华康俪金黑W8"/>
                    <a:cs typeface="华康俪金黑W8"/>
                  </a:rPr>
                  <a:t>前言</a:t>
                </a:r>
              </a:p>
            </p:txBody>
          </p:sp>
        </p:grpSp>
      </p:grp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37177" y="328196"/>
            <a:ext cx="4376689" cy="2749283"/>
          </a:xfrm>
          <a:prstGeom prst="roundRect">
            <a:avLst>
              <a:gd name="adj" fmla="val 12784"/>
            </a:avLst>
          </a:prstGeom>
          <a:noFill/>
          <a:ln>
            <a:solidFill>
              <a:srgbClr val="7F7F7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932894" y="328195"/>
            <a:ext cx="4376689" cy="2749283"/>
          </a:xfrm>
          <a:prstGeom prst="roundRect">
            <a:avLst>
              <a:gd name="adj" fmla="val 12784"/>
            </a:avLst>
          </a:prstGeom>
          <a:noFill/>
          <a:ln>
            <a:solidFill>
              <a:srgbClr val="7F7F7F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2" name="圆角矩形 11"/>
          <p:cNvSpPr/>
          <p:nvPr/>
        </p:nvSpPr>
        <p:spPr>
          <a:xfrm>
            <a:off x="736600" y="3686175"/>
            <a:ext cx="4376738" cy="2751138"/>
          </a:xfrm>
          <a:prstGeom prst="roundRect">
            <a:avLst/>
          </a:prstGeom>
          <a:solidFill>
            <a:srgbClr val="6193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60400" y="4525963"/>
            <a:ext cx="152400" cy="10715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046663" y="4525963"/>
            <a:ext cx="152400" cy="10715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775" name="文本框 44"/>
          <p:cNvSpPr>
            <a:spLocks noChangeArrowheads="1"/>
          </p:cNvSpPr>
          <p:nvPr/>
        </p:nvSpPr>
        <p:spPr bwMode="auto">
          <a:xfrm>
            <a:off x="812800" y="4289425"/>
            <a:ext cx="4148138" cy="1614488"/>
          </a:xfrm>
          <a:prstGeom prst="roundRect">
            <a:avLst>
              <a:gd name="adj" fmla="val 6380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</a:rPr>
              <a:t>所以，他们的大一很关键，他们要在大一这</a:t>
            </a:r>
            <a:r>
              <a:rPr lang="en-US" altLang="zh-CN" sz="20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</a:rPr>
              <a:t>1</a:t>
            </a:r>
            <a:r>
              <a:rPr lang="zh-CN" altLang="en-US" sz="20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</a:rPr>
              <a:t>年的时间当中，转变自己持续了</a:t>
            </a:r>
            <a:r>
              <a:rPr lang="en-US" altLang="zh-CN" sz="20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</a:rPr>
              <a:t>12</a:t>
            </a:r>
            <a:r>
              <a:rPr lang="zh-CN" altLang="en-US" sz="2000" b="1">
                <a:solidFill>
                  <a:srgbClr val="FFFFFF"/>
                </a:solidFill>
                <a:latin typeface="Times New Roman" pitchFamily="18" charset="0"/>
                <a:ea typeface="微软雅黑" pitchFamily="34" charset="-122"/>
              </a:rPr>
              <a:t>年的思维模式。这对我来说，也是个不小的挑战。</a:t>
            </a:r>
            <a:endParaRPr lang="zh-CN" altLang="en-US" sz="2800" b="1">
              <a:solidFill>
                <a:srgbClr val="FFFFFF"/>
              </a:solidFill>
              <a:latin typeface="Times New Roman" pitchFamily="18" charset="0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接连接符 51"/>
          <p:cNvCxnSpPr/>
          <p:nvPr/>
        </p:nvCxnSpPr>
        <p:spPr>
          <a:xfrm rot="20700000">
            <a:off x="7734300" y="3825875"/>
            <a:ext cx="4195763" cy="4195763"/>
          </a:xfrm>
          <a:prstGeom prst="line">
            <a:avLst/>
          </a:prstGeom>
          <a:ln>
            <a:solidFill>
              <a:srgbClr val="80902E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4" name="文本框 13"/>
          <p:cNvSpPr txBox="1">
            <a:spLocks noChangeArrowheads="1"/>
          </p:cNvSpPr>
          <p:nvPr/>
        </p:nvSpPr>
        <p:spPr bwMode="auto">
          <a:xfrm>
            <a:off x="5402263" y="3630613"/>
            <a:ext cx="14779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华康俪金黑W8"/>
                <a:ea typeface="华康俪金黑W8"/>
                <a:cs typeface="华康俪金黑W8"/>
              </a:rPr>
              <a:t>中坚</a:t>
            </a:r>
          </a:p>
        </p:txBody>
      </p:sp>
      <p:sp>
        <p:nvSpPr>
          <p:cNvPr id="33795" name="文本框 14"/>
          <p:cNvSpPr txBox="1">
            <a:spLocks noChangeArrowheads="1"/>
          </p:cNvSpPr>
          <p:nvPr/>
        </p:nvSpPr>
        <p:spPr bwMode="auto">
          <a:xfrm>
            <a:off x="8404225" y="3630613"/>
            <a:ext cx="14795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华康俪金黑W8"/>
                <a:ea typeface="华康俪金黑W8"/>
                <a:cs typeface="华康俪金黑W8"/>
              </a:rPr>
              <a:t>后劲</a:t>
            </a:r>
          </a:p>
        </p:txBody>
      </p:sp>
      <p:grpSp>
        <p:nvGrpSpPr>
          <p:cNvPr id="33796" name="组合 3"/>
          <p:cNvGrpSpPr>
            <a:grpSpLocks/>
          </p:cNvGrpSpPr>
          <p:nvPr/>
        </p:nvGrpSpPr>
        <p:grpSpPr bwMode="auto">
          <a:xfrm>
            <a:off x="4929188" y="0"/>
            <a:ext cx="2333625" cy="4448175"/>
            <a:chOff x="1881168" y="0"/>
            <a:chExt cx="2333661" cy="4448741"/>
          </a:xfrm>
        </p:grpSpPr>
        <p:grpSp>
          <p:nvGrpSpPr>
            <p:cNvPr id="33802" name="组合 1"/>
            <p:cNvGrpSpPr>
              <a:grpSpLocks/>
            </p:cNvGrpSpPr>
            <p:nvPr/>
          </p:nvGrpSpPr>
          <p:grpSpPr bwMode="auto">
            <a:xfrm>
              <a:off x="1881168" y="2436965"/>
              <a:ext cx="2333661" cy="2011776"/>
              <a:chOff x="1881168" y="2436965"/>
              <a:chExt cx="2333661" cy="2011776"/>
            </a:xfrm>
          </p:grpSpPr>
          <p:grpSp>
            <p:nvGrpSpPr>
              <p:cNvPr id="33804" name="组合 9"/>
              <p:cNvGrpSpPr>
                <a:grpSpLocks/>
              </p:cNvGrpSpPr>
              <p:nvPr/>
            </p:nvGrpSpPr>
            <p:grpSpPr bwMode="auto">
              <a:xfrm>
                <a:off x="1881168" y="2436965"/>
                <a:ext cx="2333661" cy="2011776"/>
                <a:chOff x="1881168" y="2353837"/>
                <a:chExt cx="2333661" cy="2011776"/>
              </a:xfrm>
            </p:grpSpPr>
            <p:sp>
              <p:nvSpPr>
                <p:cNvPr id="3" name="等腰三角形 2"/>
                <p:cNvSpPr/>
                <p:nvPr/>
              </p:nvSpPr>
              <p:spPr>
                <a:xfrm>
                  <a:off x="2100246" y="2611203"/>
                  <a:ext cx="1895504" cy="1635333"/>
                </a:xfrm>
                <a:prstGeom prst="triangle">
                  <a:avLst/>
                </a:prstGeom>
                <a:solidFill>
                  <a:srgbClr val="80902E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7" name="等腰三角形 6"/>
                <p:cNvSpPr/>
                <p:nvPr/>
              </p:nvSpPr>
              <p:spPr>
                <a:xfrm>
                  <a:off x="1881168" y="2353995"/>
                  <a:ext cx="2333661" cy="2011618"/>
                </a:xfrm>
                <a:prstGeom prst="triangle">
                  <a:avLst/>
                </a:prstGeom>
                <a:noFill/>
                <a:ln>
                  <a:solidFill>
                    <a:srgbClr val="80902E"/>
                  </a:solidFill>
                  <a:prstDash val="lgDashDot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33805" name="文本框 12"/>
              <p:cNvSpPr txBox="1">
                <a:spLocks noChangeArrowheads="1"/>
              </p:cNvSpPr>
              <p:nvPr/>
            </p:nvSpPr>
            <p:spPr bwMode="auto">
              <a:xfrm>
                <a:off x="2309015" y="3631176"/>
                <a:ext cx="1477966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3200">
                    <a:solidFill>
                      <a:schemeClr val="bg1"/>
                    </a:solidFill>
                    <a:latin typeface="华康俪金黑W8"/>
                    <a:ea typeface="华康俪金黑W8"/>
                    <a:cs typeface="华康俪金黑W8"/>
                  </a:rPr>
                  <a:t>中坚</a:t>
                </a:r>
              </a:p>
            </p:txBody>
          </p:sp>
        </p:grpSp>
        <p:cxnSp>
          <p:nvCxnSpPr>
            <p:cNvPr id="22" name="直接连接符 21"/>
            <p:cNvCxnSpPr>
              <a:endCxn id="7" idx="0"/>
            </p:cNvCxnSpPr>
            <p:nvPr/>
          </p:nvCxnSpPr>
          <p:spPr>
            <a:xfrm>
              <a:off x="3047998" y="0"/>
              <a:ext cx="0" cy="2437123"/>
            </a:xfrm>
            <a:prstGeom prst="line">
              <a:avLst/>
            </a:prstGeom>
            <a:ln>
              <a:solidFill>
                <a:srgbClr val="80902E"/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4209224" y="969289"/>
            <a:ext cx="3773551" cy="938719"/>
            <a:chOff x="4950120" y="1596809"/>
            <a:chExt cx="3773551" cy="938719"/>
          </a:xfrm>
          <a:solidFill>
            <a:srgbClr val="FFFFFF"/>
          </a:solidFill>
        </p:grpSpPr>
        <p:sp>
          <p:nvSpPr>
            <p:cNvPr id="28" name="文本框 27"/>
            <p:cNvSpPr txBox="1"/>
            <p:nvPr/>
          </p:nvSpPr>
          <p:spPr>
            <a:xfrm>
              <a:off x="5523269" y="2073863"/>
              <a:ext cx="3200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rgbClr val="80902E"/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互通有无，班群建立</a:t>
              </a:r>
            </a:p>
          </p:txBody>
        </p:sp>
        <p:cxnSp>
          <p:nvCxnSpPr>
            <p:cNvPr id="30" name="直接连接符 29"/>
            <p:cNvCxnSpPr/>
            <p:nvPr/>
          </p:nvCxnSpPr>
          <p:spPr>
            <a:xfrm flipH="1">
              <a:off x="5147442" y="1885799"/>
              <a:ext cx="498764" cy="649729"/>
            </a:xfrm>
            <a:prstGeom prst="line">
              <a:avLst/>
            </a:prstGeom>
            <a:grpFill/>
            <a:ln>
              <a:solidFill>
                <a:srgbClr val="8090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4950120" y="1596809"/>
              <a:ext cx="385235" cy="707886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rPr>
                <a:t>1</a:t>
              </a:r>
              <a:endPara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 rot="900000" flipH="1">
            <a:off x="301625" y="3825875"/>
            <a:ext cx="4195763" cy="4195763"/>
          </a:xfrm>
          <a:prstGeom prst="line">
            <a:avLst/>
          </a:prstGeom>
          <a:ln>
            <a:solidFill>
              <a:srgbClr val="80902E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799" name="组合 5"/>
          <p:cNvGrpSpPr>
            <a:grpSpLocks/>
          </p:cNvGrpSpPr>
          <p:nvPr/>
        </p:nvGrpSpPr>
        <p:grpSpPr bwMode="auto">
          <a:xfrm>
            <a:off x="930275" y="4965700"/>
            <a:ext cx="10331450" cy="939800"/>
            <a:chOff x="1019090" y="4966030"/>
            <a:chExt cx="10330096" cy="938719"/>
          </a:xfrm>
        </p:grpSpPr>
        <p:grpSp>
          <p:nvGrpSpPr>
            <p:cNvPr id="29" name="组合 28"/>
            <p:cNvGrpSpPr/>
            <p:nvPr/>
          </p:nvGrpSpPr>
          <p:grpSpPr>
            <a:xfrm>
              <a:off x="1019090" y="4966030"/>
              <a:ext cx="3773551" cy="938719"/>
              <a:chOff x="4950120" y="1596809"/>
              <a:chExt cx="3773551" cy="938719"/>
            </a:xfrm>
            <a:solidFill>
              <a:srgbClr val="FFFFFF"/>
            </a:solidFill>
          </p:grpSpPr>
          <p:sp>
            <p:nvSpPr>
              <p:cNvPr id="41" name="文本框 40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dirty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花样年华，班委运行</a:t>
                </a:r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grpFill/>
              <a:ln>
                <a:solidFill>
                  <a:srgbClr val="8090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文本框 42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2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7575635" y="4966030"/>
              <a:ext cx="3773551" cy="938719"/>
              <a:chOff x="4950120" y="1596809"/>
              <a:chExt cx="3773551" cy="938719"/>
            </a:xfrm>
            <a:solidFill>
              <a:srgbClr val="FFFFFF"/>
            </a:solidFill>
          </p:grpSpPr>
          <p:sp>
            <p:nvSpPr>
              <p:cNvPr id="49" name="文本框 48"/>
              <p:cNvSpPr txBox="1"/>
              <p:nvPr/>
            </p:nvSpPr>
            <p:spPr>
              <a:xfrm>
                <a:off x="5523269" y="2073863"/>
                <a:ext cx="3200402" cy="46166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dirty="0">
                    <a:solidFill>
                      <a:srgbClr val="80902E"/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青春记忆，班风团结</a:t>
                </a:r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 flipH="1">
                <a:off x="5147442" y="1885799"/>
                <a:ext cx="498764" cy="649729"/>
              </a:xfrm>
              <a:prstGeom prst="line">
                <a:avLst/>
              </a:prstGeom>
              <a:grpFill/>
              <a:ln>
                <a:solidFill>
                  <a:srgbClr val="8090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文本框 50"/>
              <p:cNvSpPr txBox="1"/>
              <p:nvPr/>
            </p:nvSpPr>
            <p:spPr>
              <a:xfrm>
                <a:off x="4950120" y="1596809"/>
                <a:ext cx="385235" cy="707886"/>
              </a:xfrm>
              <a:prstGeom prst="rect">
                <a:avLst/>
              </a:prstGeom>
              <a:grp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3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组合 1"/>
          <p:cNvGrpSpPr>
            <a:grpSpLocks/>
          </p:cNvGrpSpPr>
          <p:nvPr/>
        </p:nvGrpSpPr>
        <p:grpSpPr bwMode="auto">
          <a:xfrm>
            <a:off x="7773988" y="2730500"/>
            <a:ext cx="4017962" cy="1397000"/>
            <a:chOff x="5015550" y="1340366"/>
            <a:chExt cx="4016923" cy="1397849"/>
          </a:xfrm>
        </p:grpSpPr>
        <p:grpSp>
          <p:nvGrpSpPr>
            <p:cNvPr id="34825" name="组合 2"/>
            <p:cNvGrpSpPr>
              <a:grpSpLocks/>
            </p:cNvGrpSpPr>
            <p:nvPr/>
          </p:nvGrpSpPr>
          <p:grpSpPr bwMode="auto">
            <a:xfrm>
              <a:off x="5258922" y="1799496"/>
              <a:ext cx="3773551" cy="938719"/>
              <a:chOff x="4950120" y="1596809"/>
              <a:chExt cx="3773551" cy="938719"/>
            </a:xfrm>
          </p:grpSpPr>
          <p:sp>
            <p:nvSpPr>
              <p:cNvPr id="34831" name="文本框 8"/>
              <p:cNvSpPr txBox="1">
                <a:spLocks noChangeArrowheads="1"/>
              </p:cNvSpPr>
              <p:nvPr/>
            </p:nvSpPr>
            <p:spPr bwMode="auto">
              <a:xfrm>
                <a:off x="5523269" y="2073863"/>
                <a:ext cx="320040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2400">
                    <a:solidFill>
                      <a:srgbClr val="80902E"/>
                    </a:solidFill>
                    <a:latin typeface="华康俪金黑W8"/>
                    <a:ea typeface="华康俪金黑W8"/>
                    <a:cs typeface="华康俪金黑W8"/>
                  </a:rPr>
                  <a:t>互通有无，班群建立</a:t>
                </a: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 flipH="1">
                <a:off x="5146371" y="1885847"/>
                <a:ext cx="499934" cy="649681"/>
              </a:xfrm>
              <a:prstGeom prst="line">
                <a:avLst/>
              </a:prstGeom>
              <a:ln>
                <a:solidFill>
                  <a:srgbClr val="80902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4949572" y="1596746"/>
                <a:ext cx="385663" cy="70845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rPr>
                  <a:t>1</a:t>
                </a:r>
                <a:endPara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康俪金黑W8" panose="020B0809000000000000" pitchFamily="49" charset="-122"/>
                  <a:ea typeface="华康俪金黑W8" panose="020B0809000000000000" pitchFamily="49" charset="-122"/>
                </a:endParaRPr>
              </a:p>
            </p:txBody>
          </p:sp>
        </p:grpSp>
        <p:grpSp>
          <p:nvGrpSpPr>
            <p:cNvPr id="34826" name="组合 3"/>
            <p:cNvGrpSpPr>
              <a:grpSpLocks/>
            </p:cNvGrpSpPr>
            <p:nvPr/>
          </p:nvGrpSpPr>
          <p:grpSpPr bwMode="auto">
            <a:xfrm>
              <a:off x="5015550" y="1340366"/>
              <a:ext cx="887383" cy="487142"/>
              <a:chOff x="561109" y="436405"/>
              <a:chExt cx="887383" cy="487142"/>
            </a:xfrm>
          </p:grpSpPr>
          <p:grpSp>
            <p:nvGrpSpPr>
              <p:cNvPr id="34827" name="组合 4"/>
              <p:cNvGrpSpPr>
                <a:grpSpLocks/>
              </p:cNvGrpSpPr>
              <p:nvPr/>
            </p:nvGrpSpPr>
            <p:grpSpPr bwMode="auto">
              <a:xfrm>
                <a:off x="561109" y="438638"/>
                <a:ext cx="887383" cy="484909"/>
                <a:chOff x="561109" y="438638"/>
                <a:chExt cx="1953491" cy="484909"/>
              </a:xfrm>
            </p:grpSpPr>
            <p:cxnSp>
              <p:nvCxnSpPr>
                <p:cNvPr id="7" name="直接连接符 6"/>
                <p:cNvCxnSpPr/>
                <p:nvPr/>
              </p:nvCxnSpPr>
              <p:spPr>
                <a:xfrm>
                  <a:off x="561109" y="437994"/>
                  <a:ext cx="1953049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561109" y="924064"/>
                  <a:ext cx="1953049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828" name="文本框 5"/>
              <p:cNvSpPr txBox="1">
                <a:spLocks noChangeArrowheads="1"/>
              </p:cNvSpPr>
              <p:nvPr/>
            </p:nvSpPr>
            <p:spPr bwMode="auto">
              <a:xfrm>
                <a:off x="561109" y="436405"/>
                <a:ext cx="88738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rgbClr val="7F7F7F"/>
                    </a:solidFill>
                    <a:latin typeface="华康俪金黑W8"/>
                    <a:ea typeface="华康俪金黑W8"/>
                    <a:cs typeface="华康俪金黑W8"/>
                  </a:rPr>
                  <a:t>中坚</a:t>
                </a: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928688" y="1860550"/>
            <a:ext cx="5641975" cy="3136900"/>
          </a:xfrm>
          <a:prstGeom prst="roundRect">
            <a:avLst>
              <a:gd name="adj" fmla="val 6378"/>
            </a:avLst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我们通过各种贴吧来寻找我们将来的伙伴。到开学的时候，同学之间见面都感觉不是新同学初见，而是相识已久的老友，这给了他们极大的归属感。要声明一下，这件事的始作俑者不是我，而是我们班的这位学生以他为代表的很多同学都像他一样，非常具有前瞻性，开学之前就在积极主动地了解我们专业的方方面面，那时候我作为过来人，也给了他们很多的建议。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ea typeface="微软雅黑"/>
            </a:endParaRPr>
          </a:p>
        </p:txBody>
      </p:sp>
      <p:grpSp>
        <p:nvGrpSpPr>
          <p:cNvPr id="34819" name="组合 14"/>
          <p:cNvGrpSpPr>
            <a:grpSpLocks/>
          </p:cNvGrpSpPr>
          <p:nvPr/>
        </p:nvGrpSpPr>
        <p:grpSpPr bwMode="auto">
          <a:xfrm>
            <a:off x="928688" y="1098550"/>
            <a:ext cx="1063625" cy="611188"/>
            <a:chOff x="3406918" y="5596170"/>
            <a:chExt cx="1583638" cy="910138"/>
          </a:xfrm>
        </p:grpSpPr>
        <p:sp>
          <p:nvSpPr>
            <p:cNvPr id="13" name="等腰三角形 12"/>
            <p:cNvSpPr/>
            <p:nvPr/>
          </p:nvSpPr>
          <p:spPr>
            <a:xfrm>
              <a:off x="3406918" y="5596170"/>
              <a:ext cx="1056546" cy="910138"/>
            </a:xfrm>
            <a:prstGeom prst="triangle">
              <a:avLst/>
            </a:prstGeom>
            <a:solidFill>
              <a:srgbClr val="80902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3934009" y="5596170"/>
              <a:ext cx="1056547" cy="910138"/>
            </a:xfrm>
            <a:prstGeom prst="triangle">
              <a:avLst/>
            </a:prstGeom>
            <a:solidFill>
              <a:srgbClr val="80902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820" name="组合 15"/>
          <p:cNvGrpSpPr>
            <a:grpSpLocks/>
          </p:cNvGrpSpPr>
          <p:nvPr/>
        </p:nvGrpSpPr>
        <p:grpSpPr bwMode="auto">
          <a:xfrm flipV="1">
            <a:off x="5421313" y="4997450"/>
            <a:ext cx="1063625" cy="611188"/>
            <a:chOff x="3406918" y="5596170"/>
            <a:chExt cx="1583638" cy="910138"/>
          </a:xfrm>
        </p:grpSpPr>
        <p:sp>
          <p:nvSpPr>
            <p:cNvPr id="17" name="等腰三角形 16"/>
            <p:cNvSpPr/>
            <p:nvPr/>
          </p:nvSpPr>
          <p:spPr>
            <a:xfrm>
              <a:off x="3406918" y="5596170"/>
              <a:ext cx="1056546" cy="910138"/>
            </a:xfrm>
            <a:prstGeom prst="triangle">
              <a:avLst/>
            </a:prstGeom>
            <a:solidFill>
              <a:srgbClr val="80902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34009" y="5596170"/>
              <a:ext cx="1056547" cy="910138"/>
            </a:xfrm>
            <a:prstGeom prst="triangle">
              <a:avLst/>
            </a:prstGeom>
            <a:solidFill>
              <a:srgbClr val="80902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直接连接符 35"/>
          <p:cNvCxnSpPr/>
          <p:nvPr/>
        </p:nvCxnSpPr>
        <p:spPr>
          <a:xfrm flipH="1">
            <a:off x="7181850" y="1955800"/>
            <a:ext cx="5645150" cy="7353300"/>
          </a:xfrm>
          <a:prstGeom prst="line">
            <a:avLst/>
          </a:prstGeom>
          <a:ln>
            <a:solidFill>
              <a:srgbClr val="8090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842" name="组合 20"/>
          <p:cNvGrpSpPr>
            <a:grpSpLocks/>
          </p:cNvGrpSpPr>
          <p:nvPr/>
        </p:nvGrpSpPr>
        <p:grpSpPr bwMode="auto">
          <a:xfrm>
            <a:off x="3894138" y="444500"/>
            <a:ext cx="7980362" cy="7116763"/>
            <a:chOff x="-3087333" y="584751"/>
            <a:chExt cx="7980319" cy="7117311"/>
          </a:xfrm>
        </p:grpSpPr>
        <p:grpSp>
          <p:nvGrpSpPr>
            <p:cNvPr id="35857" name="组合 1"/>
            <p:cNvGrpSpPr>
              <a:grpSpLocks/>
            </p:cNvGrpSpPr>
            <p:nvPr/>
          </p:nvGrpSpPr>
          <p:grpSpPr bwMode="auto">
            <a:xfrm>
              <a:off x="876063" y="584751"/>
              <a:ext cx="4016923" cy="1397849"/>
              <a:chOff x="5015550" y="1340366"/>
              <a:chExt cx="4016923" cy="1397849"/>
            </a:xfrm>
          </p:grpSpPr>
          <p:grpSp>
            <p:nvGrpSpPr>
              <p:cNvPr id="35859" name="组合 2"/>
              <p:cNvGrpSpPr>
                <a:grpSpLocks/>
              </p:cNvGrpSpPr>
              <p:nvPr/>
            </p:nvGrpSpPr>
            <p:grpSpPr bwMode="auto">
              <a:xfrm>
                <a:off x="5258922" y="1799496"/>
                <a:ext cx="3773551" cy="938719"/>
                <a:chOff x="4950120" y="1596809"/>
                <a:chExt cx="3773551" cy="938719"/>
              </a:xfrm>
            </p:grpSpPr>
            <p:sp>
              <p:nvSpPr>
                <p:cNvPr id="35865" name="文本框 8"/>
                <p:cNvSpPr txBox="1">
                  <a:spLocks noChangeArrowheads="1"/>
                </p:cNvSpPr>
                <p:nvPr/>
              </p:nvSpPr>
              <p:spPr bwMode="auto">
                <a:xfrm>
                  <a:off x="5523269" y="2073863"/>
                  <a:ext cx="3200402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zh-CN" altLang="en-US" sz="2400">
                      <a:solidFill>
                        <a:srgbClr val="80902E"/>
                      </a:solidFill>
                      <a:latin typeface="华康俪金黑W8"/>
                      <a:ea typeface="华康俪金黑W8"/>
                      <a:cs typeface="华康俪金黑W8"/>
                    </a:rPr>
                    <a:t>花样年华，班委运行</a:t>
                  </a:r>
                </a:p>
              </p:txBody>
            </p:sp>
            <p:cxnSp>
              <p:nvCxnSpPr>
                <p:cNvPr id="10" name="直接连接符 9"/>
                <p:cNvCxnSpPr/>
                <p:nvPr/>
              </p:nvCxnSpPr>
              <p:spPr>
                <a:xfrm flipH="1">
                  <a:off x="5147054" y="1885449"/>
                  <a:ext cx="498472" cy="649337"/>
                </a:xfrm>
                <a:prstGeom prst="line">
                  <a:avLst/>
                </a:prstGeom>
                <a:ln>
                  <a:solidFill>
                    <a:srgbClr val="80902E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文本框 10"/>
                <p:cNvSpPr txBox="1"/>
                <p:nvPr/>
              </p:nvSpPr>
              <p:spPr>
                <a:xfrm>
                  <a:off x="4950205" y="1596502"/>
                  <a:ext cx="385760" cy="70808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4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华康俪金黑W8" panose="020B0809000000000000" pitchFamily="49" charset="-122"/>
                      <a:ea typeface="华康俪金黑W8" panose="020B0809000000000000" pitchFamily="49" charset="-122"/>
                    </a:rPr>
                    <a:t>2</a:t>
                  </a:r>
                  <a:endParaRPr lang="zh-CN" altLang="en-US" sz="4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华康俪金黑W8" panose="020B0809000000000000" pitchFamily="49" charset="-122"/>
                    <a:ea typeface="华康俪金黑W8" panose="020B0809000000000000" pitchFamily="49" charset="-122"/>
                  </a:endParaRPr>
                </a:p>
              </p:txBody>
            </p:sp>
          </p:grpSp>
          <p:grpSp>
            <p:nvGrpSpPr>
              <p:cNvPr id="35860" name="组合 3"/>
              <p:cNvGrpSpPr>
                <a:grpSpLocks/>
              </p:cNvGrpSpPr>
              <p:nvPr/>
            </p:nvGrpSpPr>
            <p:grpSpPr bwMode="auto">
              <a:xfrm>
                <a:off x="5015550" y="1340366"/>
                <a:ext cx="887383" cy="487142"/>
                <a:chOff x="561109" y="436405"/>
                <a:chExt cx="887383" cy="487142"/>
              </a:xfrm>
            </p:grpSpPr>
            <p:grpSp>
              <p:nvGrpSpPr>
                <p:cNvPr id="35861" name="组合 4"/>
                <p:cNvGrpSpPr>
                  <a:grpSpLocks/>
                </p:cNvGrpSpPr>
                <p:nvPr/>
              </p:nvGrpSpPr>
              <p:grpSpPr bwMode="auto">
                <a:xfrm>
                  <a:off x="561109" y="438638"/>
                  <a:ext cx="887383" cy="484909"/>
                  <a:chOff x="561109" y="438638"/>
                  <a:chExt cx="1953491" cy="484909"/>
                </a:xfrm>
              </p:grpSpPr>
              <p:cxnSp>
                <p:nvCxnSpPr>
                  <p:cNvPr id="7" name="直接连接符 6"/>
                  <p:cNvCxnSpPr/>
                  <p:nvPr/>
                </p:nvCxnSpPr>
                <p:spPr>
                  <a:xfrm>
                    <a:off x="562364" y="437993"/>
                    <a:ext cx="1953546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直接连接符 7"/>
                  <p:cNvCxnSpPr/>
                  <p:nvPr/>
                </p:nvCxnSpPr>
                <p:spPr>
                  <a:xfrm>
                    <a:off x="562364" y="923806"/>
                    <a:ext cx="1953546" cy="0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5862" name="文本框 5"/>
                <p:cNvSpPr txBox="1">
                  <a:spLocks noChangeArrowheads="1"/>
                </p:cNvSpPr>
                <p:nvPr/>
              </p:nvSpPr>
              <p:spPr bwMode="auto">
                <a:xfrm>
                  <a:off x="561109" y="436405"/>
                  <a:ext cx="887383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zh-CN" altLang="en-US" sz="2400">
                      <a:solidFill>
                        <a:srgbClr val="7F7F7F"/>
                      </a:solidFill>
                      <a:latin typeface="华康俪金黑W8"/>
                      <a:ea typeface="华康俪金黑W8"/>
                      <a:cs typeface="华康俪金黑W8"/>
                    </a:rPr>
                    <a:t>中坚</a:t>
                  </a:r>
                </a:p>
              </p:txBody>
            </p:sp>
          </p:grpSp>
        </p:grpSp>
        <p:cxnSp>
          <p:nvCxnSpPr>
            <p:cNvPr id="19" name="直接连接符 18"/>
            <p:cNvCxnSpPr/>
            <p:nvPr/>
          </p:nvCxnSpPr>
          <p:spPr>
            <a:xfrm flipH="1">
              <a:off x="-3087333" y="2204126"/>
              <a:ext cx="4221139" cy="5497936"/>
            </a:xfrm>
            <a:prstGeom prst="line">
              <a:avLst/>
            </a:prstGeom>
            <a:ln>
              <a:solidFill>
                <a:srgbClr val="8090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3773488" y="2012950"/>
            <a:ext cx="4645025" cy="474663"/>
          </a:xfrm>
          <a:prstGeom prst="roundRect">
            <a:avLst>
              <a:gd name="adj" fmla="val 6378"/>
            </a:avLst>
          </a:prstGeom>
          <a:solidFill>
            <a:srgbClr val="FFFFFF"/>
          </a:solidFill>
          <a:ln>
            <a:noFill/>
          </a:ln>
        </p:spPr>
        <p:txBody>
          <a:bodyPr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我们选出了一位相当称职有担当的班长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ea typeface="微软雅黑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/>
            </a:extLst>
          </a:blip>
          <a:srcRect l="16667" r="16667"/>
          <a:stretch/>
        </p:blipFill>
        <p:spPr>
          <a:xfrm>
            <a:off x="4831895" y="3019372"/>
            <a:ext cx="2528209" cy="2528209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5" name="文本框 24"/>
          <p:cNvSpPr txBox="1"/>
          <p:nvPr/>
        </p:nvSpPr>
        <p:spPr>
          <a:xfrm>
            <a:off x="1071563" y="6080125"/>
            <a:ext cx="10048875" cy="474663"/>
          </a:xfrm>
          <a:prstGeom prst="roundRect">
            <a:avLst>
              <a:gd name="adj" fmla="val 6378"/>
            </a:avLst>
          </a:prstGeom>
          <a:solidFill>
            <a:srgbClr val="FFFFFF"/>
          </a:solidFill>
          <a:ln>
            <a:noFill/>
          </a:ln>
        </p:spPr>
        <p:txBody>
          <a:bodyPr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ea typeface="微软雅黑"/>
              </a:rPr>
              <a:t>她为人诚恳有担当，德艺双馨，目前正在准备去韩国梨花女子大学做交换生的相关事宜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ea typeface="微软雅黑"/>
            </a:endParaRPr>
          </a:p>
        </p:txBody>
      </p:sp>
      <p:grpSp>
        <p:nvGrpSpPr>
          <p:cNvPr id="35846" name="组合 29"/>
          <p:cNvGrpSpPr>
            <a:grpSpLocks/>
          </p:cNvGrpSpPr>
          <p:nvPr/>
        </p:nvGrpSpPr>
        <p:grpSpPr bwMode="auto">
          <a:xfrm>
            <a:off x="1025525" y="3914775"/>
            <a:ext cx="3270250" cy="738188"/>
            <a:chOff x="1057719" y="3914199"/>
            <a:chExt cx="3270238" cy="738554"/>
          </a:xfrm>
        </p:grpSpPr>
        <p:sp>
          <p:nvSpPr>
            <p:cNvPr id="26" name="椭圆 25"/>
            <p:cNvSpPr/>
            <p:nvPr/>
          </p:nvSpPr>
          <p:spPr>
            <a:xfrm>
              <a:off x="3589773" y="3914199"/>
              <a:ext cx="738184" cy="738554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2745226" y="4098440"/>
              <a:ext cx="369886" cy="370071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902266" y="4098440"/>
              <a:ext cx="368299" cy="370071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057719" y="4098440"/>
              <a:ext cx="369887" cy="370071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847" name="组合 30"/>
          <p:cNvGrpSpPr>
            <a:grpSpLocks/>
          </p:cNvGrpSpPr>
          <p:nvPr/>
        </p:nvGrpSpPr>
        <p:grpSpPr bwMode="auto">
          <a:xfrm flipH="1">
            <a:off x="7964488" y="3914775"/>
            <a:ext cx="3270250" cy="738188"/>
            <a:chOff x="1057719" y="3914199"/>
            <a:chExt cx="3270238" cy="738554"/>
          </a:xfrm>
        </p:grpSpPr>
        <p:sp>
          <p:nvSpPr>
            <p:cNvPr id="32" name="椭圆 31"/>
            <p:cNvSpPr/>
            <p:nvPr/>
          </p:nvSpPr>
          <p:spPr>
            <a:xfrm>
              <a:off x="3589773" y="3914199"/>
              <a:ext cx="738184" cy="738554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2745226" y="4098440"/>
              <a:ext cx="369886" cy="370071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902266" y="4098440"/>
              <a:ext cx="368299" cy="370071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057719" y="4098440"/>
              <a:ext cx="369887" cy="370071"/>
            </a:xfrm>
            <a:prstGeom prst="ellipse">
              <a:avLst/>
            </a:prstGeom>
            <a:solidFill>
              <a:srgbClr val="809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38" name="直接连接符 37"/>
          <p:cNvCxnSpPr/>
          <p:nvPr/>
        </p:nvCxnSpPr>
        <p:spPr>
          <a:xfrm flipH="1">
            <a:off x="-828675" y="-374650"/>
            <a:ext cx="5643563" cy="7353300"/>
          </a:xfrm>
          <a:prstGeom prst="line">
            <a:avLst/>
          </a:prstGeom>
          <a:ln>
            <a:solidFill>
              <a:srgbClr val="8090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53260fb8a6ddb45c11daab86d755e7c9833fa1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1276</Words>
  <Application>Microsoft Office PowerPoint</Application>
  <PresentationFormat>自定义</PresentationFormat>
  <Paragraphs>83</Paragraphs>
  <Slides>15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Company>但愿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dandoliya</dc:creator>
  <cp:lastModifiedBy>Administrator</cp:lastModifiedBy>
  <cp:revision>38</cp:revision>
  <dcterms:created xsi:type="dcterms:W3CDTF">2014-05-21T15:23:16Z</dcterms:created>
  <dcterms:modified xsi:type="dcterms:W3CDTF">2015-03-16T01:39:30Z</dcterms:modified>
</cp:coreProperties>
</file>