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8" r:id="rId2"/>
    <p:sldId id="350" r:id="rId3"/>
    <p:sldId id="380" r:id="rId4"/>
    <p:sldId id="382" r:id="rId5"/>
    <p:sldId id="391" r:id="rId6"/>
    <p:sldId id="384" r:id="rId7"/>
    <p:sldId id="385" r:id="rId8"/>
    <p:sldId id="386" r:id="rId9"/>
    <p:sldId id="359" r:id="rId10"/>
    <p:sldId id="387" r:id="rId11"/>
    <p:sldId id="388" r:id="rId12"/>
    <p:sldId id="389" r:id="rId13"/>
    <p:sldId id="390" r:id="rId14"/>
    <p:sldId id="352" r:id="rId15"/>
    <p:sldId id="383" r:id="rId16"/>
    <p:sldId id="354" r:id="rId17"/>
    <p:sldId id="392" r:id="rId18"/>
    <p:sldId id="308" r:id="rId19"/>
  </p:sldIdLst>
  <p:sldSz cx="11522075" cy="6480175"/>
  <p:notesSz cx="6858000" cy="9144000"/>
  <p:defaultTextStyle>
    <a:defPPr>
      <a:defRPr lang="zh-CN"/>
    </a:defPPr>
    <a:lvl1pPr marL="0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1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42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13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83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54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25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95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65" algn="l" defTabSz="9143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9632" autoAdjust="0"/>
    <p:restoredTop sz="91822" autoAdjust="0"/>
  </p:normalViewPr>
  <p:slideViewPr>
    <p:cSldViewPr>
      <p:cViewPr varScale="1">
        <p:scale>
          <a:sx n="68" d="100"/>
          <a:sy n="68" d="100"/>
        </p:scale>
        <p:origin x="-1182" y="-102"/>
      </p:cViewPr>
      <p:guideLst>
        <p:guide orient="horz" pos="499"/>
        <p:guide orient="horz" pos="181"/>
        <p:guide pos="3629"/>
      </p:guideLst>
    </p:cSldViewPr>
  </p:slideViewPr>
  <p:outlineViewPr>
    <p:cViewPr>
      <p:scale>
        <a:sx n="33" d="100"/>
        <a:sy n="33" d="100"/>
      </p:scale>
      <p:origin x="0" y="93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ABFF68-C91C-4FD7-961D-DD0ABA83E1EA}" type="datetimeFigureOut">
              <a:rPr lang="zh-CN" altLang="en-US" smtClean="0"/>
              <a:pPr/>
              <a:t>2015/12/19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3AF9D0-A6AD-4CC3-92D2-13E8679062C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96000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7171" algn="l" defTabSz="9143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4342" algn="l" defTabSz="9143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1513" algn="l" defTabSz="9143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8683" algn="l" defTabSz="9143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854" algn="l" defTabSz="9143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3025" algn="l" defTabSz="9143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200195" algn="l" defTabSz="9143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7365" algn="l" defTabSz="91434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AF9D0-A6AD-4CC3-92D2-13E8679062CD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85205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AF9D0-A6AD-4CC3-92D2-13E8679062CD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AF9D0-A6AD-4CC3-92D2-13E8679062CD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3AF9D0-A6AD-4CC3-92D2-13E8679062CD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ingway\Desktop\1920X1080kv-2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1520000" cy="6480000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689030" y="2375992"/>
            <a:ext cx="5328931" cy="1389038"/>
          </a:xfrm>
        </p:spPr>
        <p:txBody>
          <a:bodyPr>
            <a:normAutofit/>
          </a:bodyPr>
          <a:lstStyle>
            <a:lvl1pPr>
              <a:defRPr sz="2800"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689029" y="3744144"/>
            <a:ext cx="5328592" cy="864096"/>
          </a:xfrm>
        </p:spPr>
        <p:txBody>
          <a:bodyPr>
            <a:normAutofit/>
          </a:bodyPr>
          <a:lstStyle>
            <a:lvl1pPr marL="0" indent="0" algn="r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Kingway\Desktop\1920X1080kv内页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38" y="88"/>
            <a:ext cx="11520000" cy="6480000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 b="1">
                <a:latin typeface="微软雅黑" pitchFamily="34" charset="-122"/>
                <a:ea typeface="微软雅黑" pitchFamily="34" charset="-122"/>
              </a:defRPr>
            </a:lvl1pPr>
            <a:lvl2pPr>
              <a:defRPr sz="1600">
                <a:latin typeface="微软雅黑" pitchFamily="34" charset="-122"/>
                <a:ea typeface="微软雅黑" pitchFamily="34" charset="-122"/>
              </a:defRPr>
            </a:lvl2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259508"/>
            <a:ext cx="10369868" cy="1080029"/>
          </a:xfrm>
          <a:prstGeom prst="rect">
            <a:avLst/>
          </a:prstGeom>
        </p:spPr>
        <p:txBody>
          <a:bodyPr lIns="102045" tIns="51022" rIns="102045" bIns="51022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8765CC-FFEE-4AAE-A32F-965B666B6D71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428589837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B588D-40B0-4D30-8053-3F2F5292CD83}" type="datetimeFigureOut">
              <a:rPr lang="zh-CN" altLang="en-US" smtClean="0"/>
              <a:pPr/>
              <a:t>2015/12/19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CE4D65-BB17-4969-B6EF-5F77A7C9941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55444442"/>
      </p:ext>
    </p:extLst>
  </p:cSld>
  <p:clrMapOvr>
    <a:masterClrMapping/>
  </p:clrMapOvr>
  <p:transition spd="slow"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90805" y="191946"/>
            <a:ext cx="7181106" cy="712051"/>
          </a:xfrm>
          <a:prstGeom prst="rect">
            <a:avLst/>
          </a:prstGeom>
        </p:spPr>
        <p:txBody>
          <a:bodyPr/>
          <a:lstStyle>
            <a:lvl1pPr algn="l">
              <a:defRPr sz="3500" b="0" i="0"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5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标题微软雅黑</a:t>
            </a:r>
            <a:r>
              <a:rPr lang="en-US" altLang="zh-CN" sz="35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r>
              <a:rPr lang="zh-CN" altLang="en-US" sz="35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号字</a:t>
            </a:r>
            <a:endParaRPr lang="zh-CN" altLang="en-US" sz="35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39579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259508"/>
            <a:ext cx="10369868" cy="1080029"/>
          </a:xfrm>
          <a:prstGeom prst="rect">
            <a:avLst/>
          </a:prstGeom>
        </p:spPr>
        <p:txBody>
          <a:bodyPr vert="horz" lIns="91434" tIns="45717" rIns="91434" bIns="4571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512041"/>
            <a:ext cx="10369868" cy="4276616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6006165"/>
            <a:ext cx="2688484" cy="345008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6006165"/>
            <a:ext cx="3648657" cy="345008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6006165"/>
            <a:ext cx="2688484" cy="345008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</p:sldLayoutIdLst>
  <p:txStyles>
    <p:titleStyle>
      <a:lvl1pPr algn="ctr" defTabSz="9143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8" indent="-342878" algn="l" defTabSz="9143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1" algn="l" defTabSz="91434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defTabSz="91434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defTabSz="91434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9" indent="-228585" algn="l" defTabSz="91434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40" indent="-228585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09" indent="-228585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0" indent="-228585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2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3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5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5" algn="l" defTabSz="9143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260971" y="1811327"/>
            <a:ext cx="5833045" cy="1796210"/>
          </a:xfrm>
        </p:spPr>
        <p:txBody>
          <a:bodyPr>
            <a:noAutofit/>
          </a:bodyPr>
          <a:lstStyle/>
          <a:p>
            <a:pPr algn="l"/>
            <a:r>
              <a:rPr lang="en-US" altLang="zh-CN" sz="3200" dirty="0" smtClean="0"/>
              <a:t>2016</a:t>
            </a:r>
            <a:r>
              <a:rPr lang="zh-CN" altLang="en-US" sz="3200" dirty="0" smtClean="0"/>
              <a:t>年别克春节营销计划</a:t>
            </a:r>
            <a:r>
              <a:rPr lang="en-US" altLang="zh-CN" sz="3200" dirty="0" smtClean="0"/>
              <a:t/>
            </a:r>
            <a:br>
              <a:rPr lang="en-US" altLang="zh-CN" sz="3200" dirty="0" smtClean="0"/>
            </a:br>
            <a:r>
              <a:rPr lang="en-US" altLang="zh-CN" sz="3200" dirty="0" smtClean="0"/>
              <a:t/>
            </a:r>
            <a:br>
              <a:rPr lang="en-US" altLang="zh-CN" sz="3200" dirty="0" smtClean="0"/>
            </a:br>
            <a:r>
              <a:rPr lang="en-US" altLang="zh-CN" sz="3200" dirty="0" smtClean="0"/>
              <a:t>                        </a:t>
            </a:r>
            <a:r>
              <a:rPr lang="zh-CN" altLang="en-US" sz="2400" dirty="0" smtClean="0"/>
              <a:t>经销商：瑞安华特</a:t>
            </a:r>
            <a:r>
              <a:rPr lang="en-US" altLang="zh-CN" sz="2400" dirty="0" smtClean="0"/>
              <a:t/>
            </a:r>
            <a:br>
              <a:rPr lang="en-US" altLang="zh-CN" sz="2400" dirty="0" smtClean="0"/>
            </a:br>
            <a:r>
              <a:rPr lang="en-US" altLang="zh-CN" sz="2400" dirty="0" smtClean="0"/>
              <a:t>                                </a:t>
            </a:r>
            <a:r>
              <a:rPr lang="zh-CN" altLang="en-US" sz="2400" dirty="0" smtClean="0"/>
              <a:t>报告人：姜倩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104" y="-273"/>
            <a:ext cx="10369868" cy="1080029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外展促销</a:t>
            </a:r>
            <a:endParaRPr lang="zh-CN" altLang="en-US" dirty="0"/>
          </a:p>
        </p:txBody>
      </p:sp>
      <p:pic>
        <p:nvPicPr>
          <p:cNvPr id="23" name="图片 39"/>
          <p:cNvPicPr preferRelativeResize="0"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98065" y="6542980"/>
            <a:ext cx="1588" cy="6350"/>
          </a:xfrm>
          <a:custGeom>
            <a:avLst/>
            <a:gdLst>
              <a:gd name="T0" fmla="*/ 0 w 227"/>
              <a:gd name="T1" fmla="*/ 0 h 4904"/>
              <a:gd name="T2" fmla="*/ 227 w 227"/>
              <a:gd name="T3" fmla="*/ 4904 h 4904"/>
            </a:gdLst>
            <a:ahLst/>
            <a:cxnLst>
              <a:cxn ang="0">
                <a:pos x="0" y="0"/>
              </a:cxn>
              <a:cxn ang="0">
                <a:pos x="227" y="4904"/>
              </a:cxn>
              <a:cxn ang="0">
                <a:pos x="0" y="4904"/>
              </a:cxn>
              <a:cxn ang="0">
                <a:pos x="0" y="0"/>
              </a:cxn>
            </a:cxnLst>
            <a:rect l="T0" t="T1" r="T2" b="T3"/>
            <a:pathLst>
              <a:path w="227" h="4904">
                <a:moveTo>
                  <a:pt x="0" y="0"/>
                </a:moveTo>
                <a:lnTo>
                  <a:pt x="227" y="4904"/>
                </a:lnTo>
                <a:lnTo>
                  <a:pt x="0" y="49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</p:pic>
      <p:sp>
        <p:nvSpPr>
          <p:cNvPr id="13" name="TextBox 17"/>
          <p:cNvSpPr>
            <a:spLocks noChangeArrowheads="1"/>
          </p:cNvSpPr>
          <p:nvPr/>
        </p:nvSpPr>
        <p:spPr bwMode="auto">
          <a:xfrm>
            <a:off x="474625" y="1239824"/>
            <a:ext cx="9286940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活动主题：</a:t>
            </a:r>
            <a:r>
              <a:rPr lang="en-US" altLang="zh-CN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2015</a:t>
            </a: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瑞安元旦大型汽车展览会</a:t>
            </a:r>
            <a:endParaRPr lang="en-US" altLang="zh-CN" sz="2000" b="1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华文细黑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活动时间：</a:t>
            </a:r>
            <a:r>
              <a:rPr lang="en-US" altLang="zh-CN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1</a:t>
            </a: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月</a:t>
            </a:r>
            <a:r>
              <a:rPr lang="en-US" altLang="zh-CN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1-3</a:t>
            </a: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日</a:t>
            </a:r>
            <a:endParaRPr lang="en-US" altLang="zh-CN" sz="20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华文细黑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活动场地：瑞安星海数码广场</a:t>
            </a:r>
            <a:endParaRPr lang="en-US" altLang="zh-CN" sz="2000" b="1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华文细黑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活动形式：静态车展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+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全系促销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+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现场互动演绎</a:t>
            </a:r>
            <a:endParaRPr lang="en-US" altLang="zh-CN" sz="20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华文细黑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活动对象：潜在客户</a:t>
            </a:r>
            <a:r>
              <a:rPr lang="en-US" altLang="zh-CN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+</a:t>
            </a: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邀约客户</a:t>
            </a:r>
            <a:endParaRPr lang="en-US" altLang="zh-CN" sz="20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华文细黑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00000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pic>
        <p:nvPicPr>
          <p:cNvPr id="6" name="Picture 1" descr="D:\Program Files\Tencent\QQ\新建文件夹\1127740209\Image\C2C\703B37467ACF3990C93D5EF2E4A448C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501" y="3740152"/>
            <a:ext cx="3357587" cy="2518191"/>
          </a:xfrm>
          <a:prstGeom prst="rect">
            <a:avLst/>
          </a:prstGeom>
          <a:noFill/>
        </p:spPr>
      </p:pic>
      <p:pic>
        <p:nvPicPr>
          <p:cNvPr id="7" name="Picture 2" descr="D:\Program Files\Tencent\QQ\新建文件夹\1127740209\Image\C2C\5547E6855AA07FFE0C96BFEC504DFC5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89401" y="3740153"/>
            <a:ext cx="3238523" cy="2515638"/>
          </a:xfrm>
          <a:prstGeom prst="rect">
            <a:avLst/>
          </a:prstGeom>
          <a:noFill/>
        </p:spPr>
      </p:pic>
      <p:pic>
        <p:nvPicPr>
          <p:cNvPr id="8" name="Picture 3" descr="D:\Program Files\Tencent\QQ\新建文件夹\1127740209\Image\C2C\65EB9E14EDF69DCB4A0BAF4CE834F23C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89863" y="3740153"/>
            <a:ext cx="3357586" cy="24945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9058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104" y="-273"/>
            <a:ext cx="10369868" cy="1080029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展厅促销</a:t>
            </a:r>
            <a:endParaRPr lang="zh-CN" altLang="en-US" dirty="0"/>
          </a:p>
        </p:txBody>
      </p:sp>
      <p:pic>
        <p:nvPicPr>
          <p:cNvPr id="23" name="图片 39"/>
          <p:cNvPicPr preferRelativeResize="0"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98065" y="6542980"/>
            <a:ext cx="1588" cy="6350"/>
          </a:xfrm>
          <a:custGeom>
            <a:avLst/>
            <a:gdLst>
              <a:gd name="T0" fmla="*/ 0 w 227"/>
              <a:gd name="T1" fmla="*/ 0 h 4904"/>
              <a:gd name="T2" fmla="*/ 227 w 227"/>
              <a:gd name="T3" fmla="*/ 4904 h 4904"/>
            </a:gdLst>
            <a:ahLst/>
            <a:cxnLst>
              <a:cxn ang="0">
                <a:pos x="0" y="0"/>
              </a:cxn>
              <a:cxn ang="0">
                <a:pos x="227" y="4904"/>
              </a:cxn>
              <a:cxn ang="0">
                <a:pos x="0" y="4904"/>
              </a:cxn>
              <a:cxn ang="0">
                <a:pos x="0" y="0"/>
              </a:cxn>
            </a:cxnLst>
            <a:rect l="T0" t="T1" r="T2" b="T3"/>
            <a:pathLst>
              <a:path w="227" h="4904">
                <a:moveTo>
                  <a:pt x="0" y="0"/>
                </a:moveTo>
                <a:lnTo>
                  <a:pt x="227" y="4904"/>
                </a:lnTo>
                <a:lnTo>
                  <a:pt x="0" y="49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</p:pic>
      <p:sp>
        <p:nvSpPr>
          <p:cNvPr id="13" name="TextBox 17"/>
          <p:cNvSpPr>
            <a:spLocks noChangeArrowheads="1"/>
          </p:cNvSpPr>
          <p:nvPr/>
        </p:nvSpPr>
        <p:spPr bwMode="auto">
          <a:xfrm>
            <a:off x="474625" y="1239824"/>
            <a:ext cx="9286940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活动主题：年终奖未到！别克</a:t>
            </a:r>
            <a:r>
              <a:rPr lang="en-US" altLang="zh-CN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10</a:t>
            </a: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万购车基金先到！</a:t>
            </a:r>
            <a:endParaRPr lang="en-US" altLang="zh-CN" sz="2000" b="1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华文细黑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活动时间：</a:t>
            </a:r>
            <a:r>
              <a:rPr lang="en-US" altLang="zh-CN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1</a:t>
            </a: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月</a:t>
            </a:r>
            <a:r>
              <a:rPr lang="en-US" altLang="zh-CN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1-20</a:t>
            </a: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日</a:t>
            </a:r>
            <a:endParaRPr lang="en-US" altLang="zh-CN" sz="20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华文细黑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活动地点：瑞安华特别克展厅</a:t>
            </a:r>
            <a:endParaRPr lang="en-US" altLang="zh-CN" sz="2000" b="1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华文细黑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活动形式：展厅促销（首推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GMAC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金融）</a:t>
            </a:r>
            <a:endParaRPr lang="en-US" altLang="zh-CN" sz="20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华文细黑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活动对象：潜在客户</a:t>
            </a:r>
            <a:r>
              <a:rPr lang="en-US" altLang="zh-CN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+</a:t>
            </a: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邀约客户</a:t>
            </a:r>
            <a:endParaRPr lang="en-US" altLang="zh-CN" sz="20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华文细黑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00000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18160" y="2811459"/>
            <a:ext cx="5317451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19058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104" y="-273"/>
            <a:ext cx="10369868" cy="1080029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节日促销</a:t>
            </a:r>
            <a:endParaRPr lang="zh-CN" altLang="en-US" dirty="0"/>
          </a:p>
        </p:txBody>
      </p:sp>
      <p:pic>
        <p:nvPicPr>
          <p:cNvPr id="23" name="图片 39"/>
          <p:cNvPicPr preferRelativeResize="0"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098065" y="6542980"/>
            <a:ext cx="1588" cy="6350"/>
          </a:xfrm>
          <a:custGeom>
            <a:avLst/>
            <a:gdLst>
              <a:gd name="T0" fmla="*/ 0 w 227"/>
              <a:gd name="T1" fmla="*/ 0 h 4904"/>
              <a:gd name="T2" fmla="*/ 227 w 227"/>
              <a:gd name="T3" fmla="*/ 4904 h 4904"/>
            </a:gdLst>
            <a:ahLst/>
            <a:cxnLst>
              <a:cxn ang="0">
                <a:pos x="0" y="0"/>
              </a:cxn>
              <a:cxn ang="0">
                <a:pos x="227" y="4904"/>
              </a:cxn>
              <a:cxn ang="0">
                <a:pos x="0" y="4904"/>
              </a:cxn>
              <a:cxn ang="0">
                <a:pos x="0" y="0"/>
              </a:cxn>
            </a:cxnLst>
            <a:rect l="T0" t="T1" r="T2" b="T3"/>
            <a:pathLst>
              <a:path w="227" h="4904">
                <a:moveTo>
                  <a:pt x="0" y="0"/>
                </a:moveTo>
                <a:lnTo>
                  <a:pt x="227" y="4904"/>
                </a:lnTo>
                <a:lnTo>
                  <a:pt x="0" y="49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</p:pic>
      <p:sp>
        <p:nvSpPr>
          <p:cNvPr id="13" name="TextBox 17"/>
          <p:cNvSpPr>
            <a:spLocks noChangeArrowheads="1"/>
          </p:cNvSpPr>
          <p:nvPr/>
        </p:nvSpPr>
        <p:spPr bwMode="auto">
          <a:xfrm>
            <a:off x="474625" y="1239824"/>
            <a:ext cx="928694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活动主题：浪漫同行  威朗</a:t>
            </a:r>
            <a:r>
              <a:rPr lang="en-US" altLang="zh-CN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GS</a:t>
            </a: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之约</a:t>
            </a:r>
            <a:endParaRPr lang="en-US" altLang="zh-CN" sz="2000" b="1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华文细黑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活动时间：</a:t>
            </a:r>
            <a:r>
              <a:rPr lang="en-US" altLang="zh-CN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2</a:t>
            </a: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月</a:t>
            </a:r>
            <a:r>
              <a:rPr lang="en-US" altLang="zh-CN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11-14</a:t>
            </a: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日</a:t>
            </a:r>
            <a:endParaRPr lang="en-US" altLang="zh-CN" sz="20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华文细黑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活动地点：瑞安华特别克展厅</a:t>
            </a:r>
            <a:endParaRPr lang="en-US" altLang="zh-CN" sz="2000" b="1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华文细黑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活动形式：新车试驾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+</a:t>
            </a: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品鉴成交</a:t>
            </a:r>
            <a:endParaRPr lang="en-US" altLang="zh-CN" sz="20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华文细黑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活动对象：潜在客户</a:t>
            </a:r>
            <a:r>
              <a:rPr lang="en-US" altLang="zh-CN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+</a:t>
            </a: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邀约客户</a:t>
            </a:r>
            <a:endParaRPr lang="en-US" altLang="zh-CN" sz="1600" b="1" dirty="0">
              <a:solidFill>
                <a:srgbClr val="000000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3979" y="2882897"/>
            <a:ext cx="4676163" cy="3090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60575" y="3597277"/>
            <a:ext cx="3929090" cy="2624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19058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104" y="-273"/>
            <a:ext cx="10369868" cy="1080029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节日促销</a:t>
            </a:r>
            <a:endParaRPr lang="zh-CN" altLang="en-US" dirty="0"/>
          </a:p>
        </p:txBody>
      </p:sp>
      <p:pic>
        <p:nvPicPr>
          <p:cNvPr id="23" name="图片 39"/>
          <p:cNvPicPr preferRelativeResize="0"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098065" y="6542980"/>
            <a:ext cx="1588" cy="6350"/>
          </a:xfrm>
          <a:custGeom>
            <a:avLst/>
            <a:gdLst>
              <a:gd name="T0" fmla="*/ 0 w 227"/>
              <a:gd name="T1" fmla="*/ 0 h 4904"/>
              <a:gd name="T2" fmla="*/ 227 w 227"/>
              <a:gd name="T3" fmla="*/ 4904 h 4904"/>
            </a:gdLst>
            <a:ahLst/>
            <a:cxnLst>
              <a:cxn ang="0">
                <a:pos x="0" y="0"/>
              </a:cxn>
              <a:cxn ang="0">
                <a:pos x="227" y="4904"/>
              </a:cxn>
              <a:cxn ang="0">
                <a:pos x="0" y="4904"/>
              </a:cxn>
              <a:cxn ang="0">
                <a:pos x="0" y="0"/>
              </a:cxn>
            </a:cxnLst>
            <a:rect l="T0" t="T1" r="T2" b="T3"/>
            <a:pathLst>
              <a:path w="227" h="4904">
                <a:moveTo>
                  <a:pt x="0" y="0"/>
                </a:moveTo>
                <a:lnTo>
                  <a:pt x="227" y="4904"/>
                </a:lnTo>
                <a:lnTo>
                  <a:pt x="0" y="49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</p:pic>
      <p:sp>
        <p:nvSpPr>
          <p:cNvPr id="13" name="TextBox 17"/>
          <p:cNvSpPr>
            <a:spLocks noChangeArrowheads="1"/>
          </p:cNvSpPr>
          <p:nvPr/>
        </p:nvSpPr>
        <p:spPr bwMode="auto">
          <a:xfrm>
            <a:off x="474625" y="1239824"/>
            <a:ext cx="928694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活动主题：华特闹元宵  别克派红包</a:t>
            </a:r>
            <a:endParaRPr lang="en-US" altLang="zh-CN" sz="2000" b="1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华文细黑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活动时间：</a:t>
            </a:r>
            <a:r>
              <a:rPr lang="en-US" altLang="zh-CN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2</a:t>
            </a: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月</a:t>
            </a:r>
            <a:r>
              <a:rPr lang="en-US" altLang="zh-CN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20-22</a:t>
            </a: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日</a:t>
            </a:r>
            <a:endParaRPr lang="en-US" altLang="zh-CN" sz="20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华文细黑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活动地点：瑞安华特别克展厅</a:t>
            </a:r>
            <a:endParaRPr lang="en-US" altLang="zh-CN" sz="2000" b="1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华文细黑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活动形式：展厅促销</a:t>
            </a:r>
            <a:endParaRPr lang="en-US" altLang="zh-CN" sz="20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华文细黑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活动对象：潜在客户</a:t>
            </a:r>
            <a:r>
              <a:rPr lang="en-US" altLang="zh-CN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+</a:t>
            </a: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邀约客户</a:t>
            </a:r>
            <a:endParaRPr lang="en-US" altLang="zh-CN" sz="1600" b="1" dirty="0">
              <a:solidFill>
                <a:srgbClr val="000000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89598" y="2954335"/>
            <a:ext cx="5222967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19058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-72281"/>
            <a:ext cx="10369868" cy="1080029"/>
          </a:xfrm>
        </p:spPr>
        <p:txBody>
          <a:bodyPr/>
          <a:lstStyle/>
          <a:p>
            <a:r>
              <a:rPr lang="zh-CN" altLang="en-US" dirty="0" smtClean="0"/>
              <a:t>目录</a:t>
            </a:r>
            <a:endParaRPr lang="zh-CN" altLang="en-US" dirty="0"/>
          </a:p>
        </p:txBody>
      </p:sp>
      <p:grpSp>
        <p:nvGrpSpPr>
          <p:cNvPr id="3" name="组合 22"/>
          <p:cNvGrpSpPr/>
          <p:nvPr/>
        </p:nvGrpSpPr>
        <p:grpSpPr>
          <a:xfrm>
            <a:off x="2034878" y="2087959"/>
            <a:ext cx="7452320" cy="1656185"/>
            <a:chOff x="3755454" y="1700808"/>
            <a:chExt cx="7452320" cy="1656184"/>
          </a:xfrm>
          <a:solidFill>
            <a:schemeClr val="accent6">
              <a:lumMod val="75000"/>
            </a:schemeClr>
          </a:solidFill>
        </p:grpSpPr>
        <p:sp>
          <p:nvSpPr>
            <p:cNvPr id="14" name="矩形 13"/>
            <p:cNvSpPr/>
            <p:nvPr/>
          </p:nvSpPr>
          <p:spPr>
            <a:xfrm>
              <a:off x="3755454" y="1700808"/>
              <a:ext cx="7452320" cy="16561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974297" y="1923056"/>
              <a:ext cx="4585440" cy="123110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PART 4</a:t>
              </a:r>
            </a:p>
            <a:p>
              <a:pPr>
                <a:defRPr/>
              </a:pPr>
              <a:endPara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defRPr/>
              </a:pPr>
              <a:r>
                <a:rPr lang="zh-CN" altLang="en-US" sz="26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春节广宣规划</a:t>
              </a:r>
              <a:endParaRPr lang="en-US" altLang="zh-CN" sz="2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1638326" y="2087959"/>
            <a:ext cx="288032" cy="165618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lang="zh-CN" alt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89863" y="2168517"/>
            <a:ext cx="1357322" cy="1483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104" y="115492"/>
            <a:ext cx="10369868" cy="820339"/>
          </a:xfrm>
        </p:spPr>
        <p:txBody>
          <a:bodyPr/>
          <a:lstStyle/>
          <a:p>
            <a:r>
              <a:rPr lang="en-US" altLang="zh-CN" dirty="0" smtClean="0"/>
              <a:t>2016</a:t>
            </a:r>
            <a:r>
              <a:rPr lang="zh-CN" altLang="en-US" dirty="0" smtClean="0"/>
              <a:t>春节广宣投放计划</a:t>
            </a:r>
            <a:endParaRPr lang="zh-CN" alt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417056" y="2448561"/>
            <a:ext cx="492443" cy="111825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eaVert" wrap="none" rtlCol="0" anchor="ctr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全新英朗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046261" y="1239823"/>
            <a:ext cx="9193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                    1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月                                               </a:t>
            </a:r>
            <a:r>
              <a:rPr lang="en-US" altLang="zh-CN" b="1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月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7056" y="4690392"/>
            <a:ext cx="492443" cy="605294"/>
          </a:xfrm>
          <a:prstGeom prst="rect">
            <a:avLst/>
          </a:prstGeom>
          <a:solidFill>
            <a:srgbClr val="00B0F0"/>
          </a:soli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eaVert" wrap="none" rtlCol="0" anchor="ctr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凯越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17056" y="3833365"/>
            <a:ext cx="492443" cy="58766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eaVert" wrap="none" rtlCol="0" anchor="ctr">
            <a:spAutoFit/>
          </a:bodyPr>
          <a:lstStyle/>
          <a:p>
            <a:pPr algn="ctr"/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</a:rPr>
              <a:t>GL8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59"/>
          <p:cNvGrpSpPr/>
          <p:nvPr/>
        </p:nvGrpSpPr>
        <p:grpSpPr>
          <a:xfrm>
            <a:off x="2332013" y="1168385"/>
            <a:ext cx="6357982" cy="4357718"/>
            <a:chOff x="1518009" y="2422269"/>
            <a:chExt cx="3064638" cy="2339112"/>
          </a:xfrm>
        </p:grpSpPr>
        <p:cxnSp>
          <p:nvCxnSpPr>
            <p:cNvPr id="53" name="直接连接符 52"/>
            <p:cNvCxnSpPr/>
            <p:nvPr/>
          </p:nvCxnSpPr>
          <p:spPr>
            <a:xfrm>
              <a:off x="3050328" y="2422269"/>
              <a:ext cx="0" cy="2339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>
              <a:off x="4582647" y="2422269"/>
              <a:ext cx="0" cy="2339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1518009" y="2422269"/>
              <a:ext cx="0" cy="233911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TextBox 64"/>
          <p:cNvSpPr txBox="1"/>
          <p:nvPr/>
        </p:nvSpPr>
        <p:spPr>
          <a:xfrm>
            <a:off x="403187" y="1239823"/>
            <a:ext cx="492443" cy="95474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eaVert" wrap="none" rtlCol="0" anchor="ctr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威朗</a:t>
            </a:r>
            <a:r>
              <a:rPr lang="en-US" altLang="zh-CN" sz="2000" b="1" dirty="0" smtClean="0">
                <a:latin typeface="微软雅黑" pitchFamily="34" charset="-122"/>
                <a:ea typeface="微软雅黑" pitchFamily="34" charset="-122"/>
              </a:rPr>
              <a:t>GS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592685" y="5729153"/>
            <a:ext cx="2567098" cy="43088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eaLnBrk="0" hangingPunct="0"/>
            <a:r>
              <a:rPr lang="zh-CN" altLang="en-US" sz="1100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瑞安日报</a:t>
            </a:r>
            <a:endParaRPr lang="en-US" altLang="zh-CN" sz="1100" b="1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/>
            <a:r>
              <a:rPr lang="zh-CN" altLang="en-US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汽车周刊  软文</a:t>
            </a:r>
            <a:endParaRPr lang="en-US" altLang="zh-CN" sz="11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570059" y="2375991"/>
            <a:ext cx="9001000" cy="43088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eaLnBrk="0" hangingPunct="0"/>
            <a:r>
              <a:rPr lang="zh-CN" altLang="en-US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瑞安至湖岭  城镇公交车身</a:t>
            </a:r>
            <a:endParaRPr lang="en-US" altLang="zh-CN" sz="11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/>
            <a:r>
              <a:rPr lang="en-US" altLang="zh-CN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r>
              <a:rPr lang="en-US" altLang="zh-CN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-4</a:t>
            </a:r>
            <a:r>
              <a:rPr lang="zh-CN" altLang="en-US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r>
              <a:rPr lang="zh-CN" altLang="en-US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endParaRPr lang="en-US" altLang="zh-CN" sz="11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4" name="直接连接符 83"/>
          <p:cNvCxnSpPr/>
          <p:nvPr/>
        </p:nvCxnSpPr>
        <p:spPr>
          <a:xfrm>
            <a:off x="941890" y="5544343"/>
            <a:ext cx="9986209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>
            <a:off x="941890" y="4464223"/>
            <a:ext cx="9986209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>
            <a:off x="941890" y="3816151"/>
            <a:ext cx="9986209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/>
        </p:nvCxnSpPr>
        <p:spPr>
          <a:xfrm>
            <a:off x="941890" y="2303983"/>
            <a:ext cx="9986209" cy="0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2332013" y="1668451"/>
            <a:ext cx="1643074" cy="42862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eaLnBrk="0" hangingPunct="0"/>
            <a:r>
              <a:rPr lang="en-US" altLang="zh-CN" sz="1100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100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100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100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r>
              <a:rPr lang="en-US" altLang="zh-CN" sz="1100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-20</a:t>
            </a:r>
            <a:r>
              <a:rPr lang="zh-CN" altLang="en-US" sz="1100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日 港瑞</a:t>
            </a:r>
            <a:r>
              <a:rPr lang="en-US" altLang="zh-CN" sz="1100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 sz="1100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新玉海   户外电子屏  </a:t>
            </a:r>
            <a:endParaRPr lang="en-US" altLang="zh-CN" sz="1100" b="1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17056" y="5546665"/>
            <a:ext cx="492443" cy="86177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eaVert" wrap="none" rtlCol="0" anchor="ctr">
            <a:spAutoFit/>
          </a:bodyPr>
          <a:lstStyle/>
          <a:p>
            <a:pPr algn="ctr"/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昂科威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261103" y="1668451"/>
            <a:ext cx="1584176" cy="6001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eaLnBrk="0" hangingPunct="0"/>
            <a:r>
              <a:rPr lang="en-US" altLang="zh-CN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r>
              <a:rPr lang="en-US" altLang="zh-CN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-28</a:t>
            </a:r>
            <a:r>
              <a:rPr lang="zh-CN" altLang="en-US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日  </a:t>
            </a:r>
            <a:r>
              <a:rPr lang="en-US" altLang="zh-CN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FM91.0 </a:t>
            </a:r>
            <a:r>
              <a:rPr lang="zh-CN" altLang="en-US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瑞安电台  黄金套餐 </a:t>
            </a:r>
            <a:r>
              <a:rPr lang="en-US" altLang="zh-CN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30S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546327" y="3168649"/>
            <a:ext cx="8001056" cy="4308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eaLnBrk="0" hangingPunct="0"/>
            <a:r>
              <a:rPr lang="zh-CN" altLang="en-US" sz="1100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外拓</a:t>
            </a:r>
            <a:endParaRPr lang="en-US" altLang="zh-CN" sz="1100" b="1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/>
            <a:r>
              <a:rPr lang="zh-CN" altLang="en-US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结合本地乡镇会市开展巡展</a:t>
            </a:r>
            <a:endParaRPr lang="en-US" altLang="zh-CN" sz="11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974955" y="3954468"/>
            <a:ext cx="2357454" cy="43088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eaLnBrk="0" hangingPunct="0"/>
            <a:r>
              <a:rPr lang="zh-CN" altLang="en-US" sz="1100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定向走商、集团开拓</a:t>
            </a:r>
            <a:endParaRPr lang="en-US" altLang="zh-CN" sz="1100" b="1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/>
            <a:r>
              <a:rPr lang="zh-CN" altLang="en-US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针对专业市场和集团</a:t>
            </a:r>
            <a:endParaRPr lang="en-US" altLang="zh-CN" sz="11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46525" y="1668451"/>
            <a:ext cx="1584176" cy="430887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eaLnBrk="0" hangingPunct="0"/>
            <a:r>
              <a:rPr lang="en-US" altLang="zh-CN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r>
              <a:rPr lang="en-US" altLang="zh-CN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-31</a:t>
            </a:r>
            <a:r>
              <a:rPr lang="zh-CN" altLang="en-US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日 港瑞</a:t>
            </a:r>
            <a:r>
              <a:rPr lang="en-US" altLang="zh-CN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新玉海   电梯海报</a:t>
            </a:r>
            <a:endParaRPr lang="en-US" altLang="zh-CN" sz="11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74889" y="5026037"/>
            <a:ext cx="8001056" cy="43088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eaLnBrk="0" hangingPunct="0"/>
            <a:r>
              <a:rPr lang="zh-CN" altLang="en-US" sz="1100" b="1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外拓</a:t>
            </a:r>
            <a:endParaRPr lang="en-US" altLang="zh-CN" sz="1100" b="1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0" hangingPunct="0"/>
            <a:r>
              <a:rPr lang="zh-CN" altLang="en-US" sz="11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结合本地乡镇会市开展巡展</a:t>
            </a:r>
            <a:endParaRPr lang="en-US" altLang="zh-CN" sz="11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496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-72281"/>
            <a:ext cx="10369868" cy="1080029"/>
          </a:xfrm>
        </p:spPr>
        <p:txBody>
          <a:bodyPr/>
          <a:lstStyle/>
          <a:p>
            <a:r>
              <a:rPr lang="zh-CN" altLang="en-US" dirty="0" smtClean="0"/>
              <a:t>市场部分</a:t>
            </a:r>
            <a:r>
              <a:rPr lang="en-US" altLang="zh-CN" dirty="0" smtClean="0"/>
              <a:t>--</a:t>
            </a:r>
            <a:r>
              <a:rPr lang="zh-CN" altLang="en-US" dirty="0" smtClean="0"/>
              <a:t>目录</a:t>
            </a:r>
            <a:endParaRPr lang="zh-CN" altLang="en-US" dirty="0"/>
          </a:p>
        </p:txBody>
      </p:sp>
      <p:grpSp>
        <p:nvGrpSpPr>
          <p:cNvPr id="3" name="组合 22"/>
          <p:cNvGrpSpPr/>
          <p:nvPr/>
        </p:nvGrpSpPr>
        <p:grpSpPr>
          <a:xfrm>
            <a:off x="2034878" y="2087959"/>
            <a:ext cx="7452320" cy="1656185"/>
            <a:chOff x="3755454" y="1700808"/>
            <a:chExt cx="7452320" cy="1656184"/>
          </a:xfrm>
          <a:solidFill>
            <a:schemeClr val="accent6">
              <a:lumMod val="75000"/>
            </a:schemeClr>
          </a:solidFill>
        </p:grpSpPr>
        <p:sp>
          <p:nvSpPr>
            <p:cNvPr id="14" name="矩形 13"/>
            <p:cNvSpPr/>
            <p:nvPr/>
          </p:nvSpPr>
          <p:spPr>
            <a:xfrm>
              <a:off x="3755454" y="1700808"/>
              <a:ext cx="7452320" cy="16561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974297" y="1923056"/>
              <a:ext cx="4585440" cy="123110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PART 5</a:t>
              </a:r>
            </a:p>
            <a:p>
              <a:pPr>
                <a:defRPr/>
              </a:pPr>
              <a:endPara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defRPr/>
              </a:pPr>
              <a:r>
                <a:rPr lang="zh-CN" altLang="en-US" sz="26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春节市场预算</a:t>
              </a:r>
              <a:endParaRPr lang="en-US" altLang="zh-CN" sz="2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1638326" y="2087959"/>
            <a:ext cx="288032" cy="165618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lang="zh-CN" altLang="en-US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07461" y="2205803"/>
            <a:ext cx="2094102" cy="138176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-72281"/>
            <a:ext cx="10369868" cy="1080029"/>
          </a:xfrm>
        </p:spPr>
        <p:txBody>
          <a:bodyPr/>
          <a:lstStyle/>
          <a:p>
            <a:r>
              <a:rPr lang="zh-CN" altLang="en-US" dirty="0" smtClean="0"/>
              <a:t>市场活动预算</a:t>
            </a:r>
            <a:endParaRPr lang="zh-CN" altLang="en-US" dirty="0"/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1046129" y="882634"/>
          <a:ext cx="9929882" cy="51527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1733"/>
                <a:gridCol w="1386055"/>
                <a:gridCol w="2986431"/>
                <a:gridCol w="2762449"/>
                <a:gridCol w="1493214"/>
              </a:tblGrid>
              <a:tr h="492163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序号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活动时间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费用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426541">
                <a:tc rowSpan="5"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市场活动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威朗</a:t>
                      </a:r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GS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品鉴会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9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日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8000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360068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元旦车展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日</a:t>
                      </a:r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-3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日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30000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385858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金融促销店头活动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23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日</a:t>
                      </a:r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-31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日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5000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388487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情人节活动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11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日</a:t>
                      </a:r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-14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日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5000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360068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元宵节活动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20-22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日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5000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492163">
                <a:tc rowSpan="5"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广宣投放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区域联广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日</a:t>
                      </a:r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-31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日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5592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49216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户外电子屏</a:t>
                      </a:r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/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电梯海报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日</a:t>
                      </a:r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-31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日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8400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393730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FM91.0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瑞安电台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日</a:t>
                      </a:r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-31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日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3640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360068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公交车车身广告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3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日</a:t>
                      </a:r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-31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日至</a:t>
                      </a:r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28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日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4167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492163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外拓巡展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月、</a:t>
                      </a:r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zh-CN" altLang="en-US" dirty="0" smtClean="0"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5000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  <a:tr h="49216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b="1" dirty="0" smtClean="0">
                          <a:latin typeface="微软雅黑" pitchFamily="34" charset="-122"/>
                          <a:ea typeface="微软雅黑" pitchFamily="34" charset="-122"/>
                        </a:rPr>
                        <a:t>总计</a:t>
                      </a:r>
                      <a:endParaRPr lang="zh-CN" altLang="en-US" b="1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b="1" dirty="0" smtClean="0">
                          <a:latin typeface="微软雅黑" pitchFamily="34" charset="-122"/>
                          <a:ea typeface="微软雅黑" pitchFamily="34" charset="-122"/>
                        </a:rPr>
                        <a:t>79799</a:t>
                      </a:r>
                      <a:endParaRPr lang="zh-CN" altLang="en-US" b="1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dirty="0"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384774" y="2520008"/>
            <a:ext cx="5688631" cy="1107996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 algn="ctr"/>
            <a:r>
              <a:rPr lang="zh-CN" altLang="en-US" sz="6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谢  谢 ！</a:t>
            </a:r>
            <a:endParaRPr lang="zh-CN" altLang="en-US" sz="6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923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-72281"/>
            <a:ext cx="10369868" cy="1080029"/>
          </a:xfrm>
        </p:spPr>
        <p:txBody>
          <a:bodyPr/>
          <a:lstStyle/>
          <a:p>
            <a:r>
              <a:rPr lang="zh-CN" altLang="en-US" dirty="0" smtClean="0"/>
              <a:t>市场部分</a:t>
            </a:r>
            <a:r>
              <a:rPr lang="en-US" altLang="zh-CN" dirty="0" smtClean="0"/>
              <a:t>--</a:t>
            </a:r>
            <a:r>
              <a:rPr lang="zh-CN" altLang="en-US" dirty="0" smtClean="0"/>
              <a:t>目录</a:t>
            </a:r>
            <a:endParaRPr lang="zh-CN" altLang="en-US" dirty="0"/>
          </a:p>
        </p:txBody>
      </p:sp>
      <p:grpSp>
        <p:nvGrpSpPr>
          <p:cNvPr id="3" name="组合 22"/>
          <p:cNvGrpSpPr/>
          <p:nvPr/>
        </p:nvGrpSpPr>
        <p:grpSpPr>
          <a:xfrm>
            <a:off x="2034878" y="2087959"/>
            <a:ext cx="7452320" cy="1656185"/>
            <a:chOff x="3755454" y="1700808"/>
            <a:chExt cx="7452320" cy="1656184"/>
          </a:xfrm>
          <a:solidFill>
            <a:schemeClr val="accent6">
              <a:lumMod val="75000"/>
            </a:schemeClr>
          </a:solidFill>
        </p:grpSpPr>
        <p:sp>
          <p:nvSpPr>
            <p:cNvPr id="14" name="矩形 13"/>
            <p:cNvSpPr/>
            <p:nvPr/>
          </p:nvSpPr>
          <p:spPr>
            <a:xfrm>
              <a:off x="3755454" y="1700808"/>
              <a:ext cx="7452320" cy="16561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974297" y="1923056"/>
              <a:ext cx="4585440" cy="123110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PART  1</a:t>
              </a:r>
            </a:p>
            <a:p>
              <a:pPr>
                <a:defRPr/>
              </a:pPr>
              <a:endPara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defRPr/>
              </a:pPr>
              <a:r>
                <a:rPr lang="zh-CN" altLang="en-US" sz="26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春节市场环境分析</a:t>
              </a:r>
              <a:endParaRPr lang="en-US" altLang="zh-CN" sz="2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1638326" y="2087959"/>
            <a:ext cx="288032" cy="165618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44739" y="2174482"/>
            <a:ext cx="2120652" cy="1440159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-72281"/>
            <a:ext cx="10369868" cy="1080029"/>
          </a:xfrm>
        </p:spPr>
        <p:txBody>
          <a:bodyPr/>
          <a:lstStyle/>
          <a:p>
            <a:r>
              <a:rPr lang="zh-CN" altLang="en-US" dirty="0" smtClean="0"/>
              <a:t>春节市场环境分析</a:t>
            </a:r>
            <a:endParaRPr lang="zh-CN" altLang="en-US" dirty="0"/>
          </a:p>
        </p:txBody>
      </p:sp>
      <p:sp>
        <p:nvSpPr>
          <p:cNvPr id="8" name="Rectangle 3"/>
          <p:cNvSpPr/>
          <p:nvPr/>
        </p:nvSpPr>
        <p:spPr>
          <a:xfrm>
            <a:off x="181906" y="739757"/>
            <a:ext cx="11008419" cy="6132442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marL="360045" indent="-360045" algn="just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20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车型市场现状：</a:t>
            </a:r>
            <a:endParaRPr lang="en-US" altLang="zh-CN" sz="2000" b="1" kern="100" dirty="0" smtClean="0">
              <a:latin typeface="微软雅黑" panose="020B0503020204020204" pitchFamily="34" charset="-122"/>
              <a:ea typeface="微软雅黑" panose="020B0503020204020204" pitchFamily="34" charset="-122"/>
              <a:cs typeface="Tahoma"/>
            </a:endParaRPr>
          </a:p>
          <a:p>
            <a:pPr algn="just">
              <a:lnSpc>
                <a:spcPct val="200000"/>
              </a:lnSpc>
            </a:pPr>
            <a:r>
              <a:rPr lang="en-US" altLang="zh-CN" sz="1500" b="1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     1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、凯越：客流稳步增长，销量较为稳定，春节期间工厂近乎放假，营销内容重点将</a:t>
            </a:r>
            <a:r>
              <a:rPr lang="zh-CN" altLang="en-US" sz="15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以乡镇回家过年的本地人购车为主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。</a:t>
            </a:r>
            <a:endParaRPr lang="en-US" altLang="zh-CN" sz="1500" b="1" kern="1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/>
            </a:endParaRPr>
          </a:p>
          <a:p>
            <a:pPr algn="just">
              <a:lnSpc>
                <a:spcPct val="200000"/>
              </a:lnSpc>
            </a:pPr>
            <a:r>
              <a:rPr lang="en-US" altLang="zh-CN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     </a:t>
            </a:r>
            <a:r>
              <a:rPr lang="en-US" altLang="zh-CN" sz="1500" b="1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2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、全新英朗：</a:t>
            </a:r>
            <a:r>
              <a:rPr lang="en-US" altLang="zh-CN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12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月、</a:t>
            </a:r>
            <a:r>
              <a:rPr lang="en-US" altLang="zh-CN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1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月</a:t>
            </a:r>
            <a:r>
              <a:rPr lang="zh-CN" altLang="en-US" sz="15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产能稳定维持在</a:t>
            </a:r>
            <a:r>
              <a:rPr lang="en-US" altLang="zh-CN" sz="15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33000</a:t>
            </a:r>
            <a:r>
              <a:rPr lang="zh-CN" altLang="en-US" sz="15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台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，资源仍然趋紧，市场客流较为充足。</a:t>
            </a:r>
            <a:endParaRPr lang="en-US" altLang="zh-CN" sz="1500" b="1" kern="1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/>
            </a:endParaRPr>
          </a:p>
          <a:p>
            <a:pPr algn="just">
              <a:lnSpc>
                <a:spcPct val="200000"/>
              </a:lnSpc>
            </a:pPr>
            <a:r>
              <a:rPr lang="en-US" altLang="zh-CN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     3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、君威：</a:t>
            </a:r>
            <a:r>
              <a:rPr lang="zh-CN" altLang="en-US" sz="15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区域增加君</a:t>
            </a:r>
            <a:r>
              <a:rPr lang="zh-CN" altLang="en-US" sz="1500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威</a:t>
            </a:r>
            <a:r>
              <a:rPr lang="en-US" altLang="zh-CN" sz="1500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2.0</a:t>
            </a:r>
            <a:r>
              <a:rPr lang="zh-CN" altLang="en-US" sz="1500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车</a:t>
            </a:r>
            <a:r>
              <a:rPr lang="zh-CN" altLang="en-US" sz="15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型</a:t>
            </a:r>
            <a:r>
              <a:rPr lang="zh-CN" altLang="en-US" sz="1500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促销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，减少单车亏损，但公司会</a:t>
            </a:r>
            <a:r>
              <a:rPr lang="zh-CN" altLang="en-US" sz="15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维持每周补库的现状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；紧俏</a:t>
            </a:r>
            <a:r>
              <a:rPr lang="zh-CN" altLang="en-US" sz="1500" b="1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车型</a:t>
            </a:r>
            <a:r>
              <a:rPr lang="en-US" altLang="zh-CN" sz="1500" b="1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1.6T</a:t>
            </a:r>
            <a:r>
              <a:rPr lang="zh-CN" altLang="en-US" sz="1500" b="1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资源量只占资源总量的</a:t>
            </a:r>
            <a:r>
              <a:rPr lang="en-US" altLang="zh-CN" sz="1500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45%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，在</a:t>
            </a:r>
            <a:r>
              <a:rPr lang="en-US" altLang="zh-CN" sz="15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16</a:t>
            </a:r>
            <a:r>
              <a:rPr lang="zh-CN" altLang="en-US" sz="15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年</a:t>
            </a:r>
            <a:r>
              <a:rPr lang="en-US" altLang="zh-CN" sz="1500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3</a:t>
            </a:r>
            <a:r>
              <a:rPr lang="zh-CN" altLang="en-US" sz="15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月</a:t>
            </a:r>
            <a:r>
              <a:rPr lang="en-US" altLang="zh-CN" sz="15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1.6T</a:t>
            </a:r>
            <a:r>
              <a:rPr lang="zh-CN" altLang="en-US" sz="15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车型占比上升到</a:t>
            </a:r>
            <a:r>
              <a:rPr lang="en-US" altLang="zh-CN" sz="15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84% 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。</a:t>
            </a:r>
            <a:endParaRPr lang="en-US" altLang="zh-CN" sz="1500" b="1" kern="1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/>
            </a:endParaRPr>
          </a:p>
          <a:p>
            <a:pPr algn="just">
              <a:lnSpc>
                <a:spcPct val="200000"/>
              </a:lnSpc>
            </a:pPr>
            <a:r>
              <a:rPr lang="en-US" altLang="zh-CN" sz="1500" b="1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     </a:t>
            </a:r>
            <a:r>
              <a:rPr lang="en-US" altLang="zh-CN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4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、威朗：展厅客流明显增加，</a:t>
            </a:r>
            <a:r>
              <a:rPr lang="en-US" altLang="zh-CN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12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月供求关系紧张，</a:t>
            </a:r>
            <a:r>
              <a:rPr lang="en-US" altLang="zh-CN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2016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年</a:t>
            </a:r>
            <a:r>
              <a:rPr lang="en-US" altLang="zh-CN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1-2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月或将得到小幅改善，作为明年的重点车型，仍加强营销推广。</a:t>
            </a:r>
            <a:endParaRPr lang="en-US" altLang="zh-CN" sz="1500" b="1" kern="1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/>
            </a:endParaRPr>
          </a:p>
          <a:p>
            <a:pPr algn="just">
              <a:lnSpc>
                <a:spcPct val="200000"/>
              </a:lnSpc>
            </a:pPr>
            <a:r>
              <a:rPr lang="en-US" altLang="zh-CN" sz="1500" b="1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     </a:t>
            </a:r>
            <a:r>
              <a:rPr lang="en-US" altLang="zh-CN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4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、</a:t>
            </a:r>
            <a:r>
              <a:rPr lang="zh-CN" altLang="en-US" sz="1500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君</a:t>
            </a:r>
            <a:r>
              <a:rPr lang="zh-CN" altLang="en-US" sz="15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越：进入清库状态，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保持折</a:t>
            </a:r>
            <a:r>
              <a:rPr lang="zh-CN" altLang="en-US" sz="1500" b="1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让</a:t>
            </a:r>
            <a:r>
              <a:rPr lang="en-US" altLang="zh-CN" sz="1500" b="1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56000</a:t>
            </a:r>
            <a:r>
              <a:rPr lang="zh-CN" altLang="en-US" sz="1500" b="1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元（</a:t>
            </a:r>
            <a:r>
              <a:rPr lang="en-US" altLang="zh-CN" sz="1500" b="1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7.6</a:t>
            </a:r>
            <a:r>
              <a:rPr lang="zh-CN" altLang="en-US" sz="1500" b="1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折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），</a:t>
            </a:r>
            <a:r>
              <a:rPr lang="zh-CN" altLang="en-US" sz="15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赢</a:t>
            </a:r>
            <a:r>
              <a:rPr lang="zh-CN" altLang="en-US" sz="1500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利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的同时抓住年底市场机会，</a:t>
            </a:r>
            <a:r>
              <a:rPr lang="zh-CN" altLang="en-US" sz="15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主动清库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。</a:t>
            </a:r>
            <a:endParaRPr lang="en-US" altLang="zh-CN" sz="1500" b="1" kern="1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     5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、昂科威：</a:t>
            </a:r>
            <a:r>
              <a:rPr lang="en-US" altLang="zh-CN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11-12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月销量迅速提升，客流增幅明显，受</a:t>
            </a:r>
            <a:r>
              <a:rPr lang="en-US" altLang="zh-CN" sz="1500" b="1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1.6</a:t>
            </a:r>
            <a:r>
              <a:rPr lang="zh-CN" altLang="en-US" sz="1500" b="1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政策影响，</a:t>
            </a:r>
            <a:r>
              <a:rPr lang="zh-CN" altLang="en-US" sz="1500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昂科威零售结构向</a:t>
            </a:r>
            <a:r>
              <a:rPr lang="en-US" altLang="zh-CN" sz="1500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20T</a:t>
            </a:r>
            <a:r>
              <a:rPr lang="zh-CN" altLang="en-US" sz="1500" b="1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偏移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，</a:t>
            </a:r>
            <a:r>
              <a:rPr lang="en-US" altLang="zh-CN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1-2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月仍加强客流提升。</a:t>
            </a:r>
            <a:endParaRPr lang="en-US" altLang="zh-CN" sz="1500" b="1" kern="1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     6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、威朗</a:t>
            </a:r>
            <a:r>
              <a:rPr lang="en-US" altLang="zh-CN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GS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：新车上市，目前缺乏客流成交困难。</a:t>
            </a:r>
            <a:r>
              <a:rPr lang="en-US" altLang="zh-CN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1-2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月借试驾车到店，线下开展</a:t>
            </a:r>
            <a:r>
              <a:rPr lang="zh-CN" altLang="en-US" sz="15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威朗</a:t>
            </a:r>
            <a:r>
              <a:rPr lang="en-US" altLang="zh-CN" sz="15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GS</a:t>
            </a:r>
            <a:r>
              <a:rPr lang="zh-CN" altLang="en-US" sz="15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试驾体验会及品鉴会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，线上增加宣传渠道，提升该车型到店客流。</a:t>
            </a:r>
            <a:endParaRPr lang="en-US" altLang="zh-CN" sz="1500" b="1" kern="10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     7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、</a:t>
            </a:r>
            <a:r>
              <a:rPr lang="en-US" altLang="zh-CN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GL 8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商务车：目前市场关注度下降，到店客流少，库存压力大，</a:t>
            </a:r>
            <a:r>
              <a:rPr lang="en-US" altLang="zh-CN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1-2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月借年底车展及岁末促销，增加该车型的促销露出，</a:t>
            </a:r>
            <a:r>
              <a:rPr lang="zh-CN" altLang="en-US" sz="1500" b="1" kern="1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以集团和私企为主要宣传对象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，促进</a:t>
            </a:r>
            <a:r>
              <a:rPr lang="en-US" altLang="zh-CN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GL8 </a:t>
            </a:r>
            <a:r>
              <a:rPr lang="zh-CN" altLang="en-US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清高库龄车型。</a:t>
            </a:r>
            <a:endParaRPr lang="en-US" altLang="zh-CN" sz="1500" b="1" kern="1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ahoma"/>
            </a:endParaRPr>
          </a:p>
          <a:p>
            <a:pPr algn="just">
              <a:lnSpc>
                <a:spcPct val="200000"/>
              </a:lnSpc>
            </a:pPr>
            <a:endParaRPr lang="en-US" altLang="zh-CN" sz="1500" b="1" kern="100" dirty="0" smtClean="0">
              <a:latin typeface="微软雅黑" panose="020B0503020204020204" pitchFamily="34" charset="-122"/>
              <a:ea typeface="微软雅黑" panose="020B0503020204020204" pitchFamily="34" charset="-122"/>
              <a:cs typeface="Tahoma"/>
            </a:endParaRPr>
          </a:p>
          <a:p>
            <a:pPr algn="just">
              <a:lnSpc>
                <a:spcPct val="200000"/>
              </a:lnSpc>
            </a:pPr>
            <a:r>
              <a:rPr lang="en-US" altLang="zh-CN" sz="1500" b="1" kern="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 </a:t>
            </a:r>
            <a:r>
              <a:rPr lang="en-US" altLang="zh-CN" sz="1500" b="1" kern="1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ahoma"/>
              </a:rPr>
              <a:t>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-72281"/>
            <a:ext cx="10369868" cy="1080029"/>
          </a:xfrm>
        </p:spPr>
        <p:txBody>
          <a:bodyPr/>
          <a:lstStyle/>
          <a:p>
            <a:r>
              <a:rPr lang="zh-CN" altLang="en-US" dirty="0" smtClean="0"/>
              <a:t>春节市场环境分析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873" y="954071"/>
            <a:ext cx="517535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31749" y="4454533"/>
            <a:ext cx="104299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      本月销售进度分析：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本月销量进度完成较好，尤其是昂科威、君威等车型完成进度较快，但仍有部分车型尚有缺口：</a:t>
            </a: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GL8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和昂科拉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。这两款车型因市场关注度下降，本月进店客流偏少，不达预期目标，难以促进销量目标完成。春节前后应增加这两款车型的重点营销，广宣方面结合年末促销进行有针对性的投放，线下展厅对这两款车型进行重点包装展示促销。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75285" y="954071"/>
            <a:ext cx="5143536" cy="300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-72281"/>
            <a:ext cx="10369868" cy="1080029"/>
          </a:xfrm>
        </p:spPr>
        <p:txBody>
          <a:bodyPr/>
          <a:lstStyle/>
          <a:p>
            <a:r>
              <a:rPr lang="zh-CN" altLang="en-US" dirty="0" smtClean="0"/>
              <a:t>春节市场环境分析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7501" y="4454533"/>
            <a:ext cx="9715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       本月库存分析：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目前库存结构较为理想，高库存车型清库完成较好，但英朗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XT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仍有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台本月必须完成销售，分车型库存分布来看，凯越和威朗、昂科威现车较为充足，可满足年底客户需求，但全新英朗库存较为紧张，供不应求。本月重点需要完成清库的车型还包括</a:t>
            </a:r>
            <a:r>
              <a:rPr lang="en-US" altLang="zh-CN" dirty="0" smtClean="0">
                <a:latin typeface="微软雅黑" pitchFamily="34" charset="-122"/>
                <a:ea typeface="微软雅黑" pitchFamily="34" charset="-122"/>
              </a:rPr>
              <a:t>GL8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商务车和昂科拉，库存量偏大。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4757" y="882633"/>
            <a:ext cx="7896225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-72281"/>
            <a:ext cx="10369868" cy="1080029"/>
          </a:xfrm>
        </p:spPr>
        <p:txBody>
          <a:bodyPr/>
          <a:lstStyle/>
          <a:p>
            <a:r>
              <a:rPr lang="zh-CN" altLang="en-US" dirty="0" smtClean="0"/>
              <a:t>目录</a:t>
            </a:r>
            <a:endParaRPr lang="zh-CN" altLang="en-US" dirty="0"/>
          </a:p>
        </p:txBody>
      </p:sp>
      <p:grpSp>
        <p:nvGrpSpPr>
          <p:cNvPr id="3" name="组合 22"/>
          <p:cNvGrpSpPr/>
          <p:nvPr/>
        </p:nvGrpSpPr>
        <p:grpSpPr>
          <a:xfrm>
            <a:off x="2034878" y="2087959"/>
            <a:ext cx="7452320" cy="1656185"/>
            <a:chOff x="3755454" y="1700808"/>
            <a:chExt cx="7452320" cy="1656184"/>
          </a:xfrm>
          <a:solidFill>
            <a:schemeClr val="accent6">
              <a:lumMod val="75000"/>
            </a:schemeClr>
          </a:solidFill>
        </p:grpSpPr>
        <p:sp>
          <p:nvSpPr>
            <p:cNvPr id="14" name="矩形 13"/>
            <p:cNvSpPr/>
            <p:nvPr/>
          </p:nvSpPr>
          <p:spPr>
            <a:xfrm>
              <a:off x="3755454" y="1700808"/>
              <a:ext cx="7452320" cy="16561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974297" y="1923056"/>
              <a:ext cx="4585440" cy="123110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PART 2</a:t>
              </a:r>
            </a:p>
            <a:p>
              <a:pPr>
                <a:defRPr/>
              </a:pPr>
              <a:endPara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defRPr/>
              </a:pPr>
              <a:r>
                <a:rPr lang="zh-CN" altLang="en-US" sz="26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春节销量目标</a:t>
              </a:r>
              <a:endParaRPr lang="en-US" altLang="zh-CN" sz="2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1638326" y="2087959"/>
            <a:ext cx="288032" cy="165618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lang="zh-CN" alt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18359" y="2104335"/>
            <a:ext cx="2071702" cy="1580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143743"/>
            <a:ext cx="10369868" cy="820339"/>
          </a:xfrm>
        </p:spPr>
        <p:txBody>
          <a:bodyPr/>
          <a:lstStyle/>
          <a:p>
            <a:r>
              <a:rPr lang="zh-CN" altLang="en-US" dirty="0" smtClean="0"/>
              <a:t>春节销量</a:t>
            </a:r>
            <a:r>
              <a:rPr lang="en-US" altLang="zh-CN" dirty="0" smtClean="0"/>
              <a:t>KPI</a:t>
            </a:r>
            <a:endParaRPr lang="zh-CN" altLang="en-US" dirty="0"/>
          </a:p>
        </p:txBody>
      </p:sp>
      <p:graphicFrame>
        <p:nvGraphicFramePr>
          <p:cNvPr id="14" name="表格 13"/>
          <p:cNvGraphicFramePr>
            <a:graphicFrameLocks noGrp="1"/>
          </p:cNvGraphicFramePr>
          <p:nvPr/>
        </p:nvGraphicFramePr>
        <p:xfrm>
          <a:off x="403187" y="1239823"/>
          <a:ext cx="10715700" cy="271464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85950"/>
                <a:gridCol w="1785950"/>
                <a:gridCol w="1785950"/>
                <a:gridCol w="1785950"/>
                <a:gridCol w="1785950"/>
                <a:gridCol w="1785950"/>
              </a:tblGrid>
              <a:tr h="70919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>
                          <a:solidFill>
                            <a:schemeClr val="tx1"/>
                          </a:solidFill>
                        </a:rPr>
                        <a:t>月份</a:t>
                      </a:r>
                      <a:endParaRPr lang="zh-CN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>
                          <a:solidFill>
                            <a:schemeClr val="tx1"/>
                          </a:solidFill>
                        </a:rPr>
                        <a:t>销量目标</a:t>
                      </a:r>
                      <a:endParaRPr lang="zh-CN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>
                          <a:solidFill>
                            <a:schemeClr val="tx1"/>
                          </a:solidFill>
                        </a:rPr>
                        <a:t>展厅销量</a:t>
                      </a:r>
                      <a:endParaRPr lang="zh-CN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>
                          <a:solidFill>
                            <a:schemeClr val="tx1"/>
                          </a:solidFill>
                        </a:rPr>
                        <a:t>展厅客流目标</a:t>
                      </a:r>
                      <a:endParaRPr lang="zh-CN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chemeClr val="tx1"/>
                          </a:solidFill>
                        </a:rPr>
                        <a:t>DCC</a:t>
                      </a:r>
                      <a:r>
                        <a:rPr lang="zh-CN" altLang="en-US" sz="2000" b="1" dirty="0" smtClean="0">
                          <a:solidFill>
                            <a:schemeClr val="tx1"/>
                          </a:solidFill>
                        </a:rPr>
                        <a:t>销量目标</a:t>
                      </a:r>
                      <a:endParaRPr lang="zh-CN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>
                          <a:solidFill>
                            <a:schemeClr val="tx1"/>
                          </a:solidFill>
                        </a:rPr>
                        <a:t>DCC</a:t>
                      </a:r>
                      <a:r>
                        <a:rPr lang="zh-CN" altLang="en-US" sz="2000" b="1" dirty="0" smtClean="0">
                          <a:solidFill>
                            <a:schemeClr val="tx1"/>
                          </a:solidFill>
                        </a:rPr>
                        <a:t>客流目标</a:t>
                      </a:r>
                      <a:endParaRPr lang="zh-CN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66848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/>
                        <a:t>1</a:t>
                      </a:r>
                      <a:r>
                        <a:rPr lang="zh-CN" altLang="en-US" sz="2000" b="1" dirty="0" smtClean="0"/>
                        <a:t>月份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/>
                        <a:t>175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/>
                        <a:t>91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/>
                        <a:t>364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/>
                        <a:t>40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/>
                        <a:t>148</a:t>
                      </a:r>
                      <a:endParaRPr lang="zh-CN" altLang="en-US" sz="2000" b="1" dirty="0"/>
                    </a:p>
                  </a:txBody>
                  <a:tcPr anchor="ctr"/>
                </a:tc>
              </a:tr>
              <a:tr h="66848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/>
                        <a:t>2</a:t>
                      </a:r>
                      <a:r>
                        <a:rPr lang="zh-CN" altLang="en-US" sz="2000" b="1" dirty="0" smtClean="0"/>
                        <a:t>月份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/>
                        <a:t>67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/>
                        <a:t>35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/>
                        <a:t>140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/>
                        <a:t>15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/>
                        <a:t>56</a:t>
                      </a:r>
                      <a:endParaRPr lang="zh-CN" altLang="en-US" sz="2000" b="1" dirty="0"/>
                    </a:p>
                  </a:txBody>
                  <a:tcPr anchor="ctr"/>
                </a:tc>
              </a:tr>
              <a:tr h="6684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/>
                        <a:t>合计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/>
                        <a:t>242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/>
                        <a:t>126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/>
                        <a:t>504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/>
                        <a:t>55</a:t>
                      </a:r>
                      <a:endParaRPr lang="zh-CN" altLang="en-US" sz="2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 smtClean="0"/>
                        <a:t>204</a:t>
                      </a:r>
                      <a:endParaRPr lang="zh-CN" altLang="en-US" sz="2000" b="1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-72281"/>
            <a:ext cx="10369868" cy="1080029"/>
          </a:xfrm>
        </p:spPr>
        <p:txBody>
          <a:bodyPr/>
          <a:lstStyle/>
          <a:p>
            <a:r>
              <a:rPr lang="zh-CN" altLang="en-US" dirty="0" smtClean="0"/>
              <a:t>目录</a:t>
            </a:r>
            <a:endParaRPr lang="zh-CN" altLang="en-US" dirty="0"/>
          </a:p>
        </p:txBody>
      </p:sp>
      <p:grpSp>
        <p:nvGrpSpPr>
          <p:cNvPr id="3" name="组合 22"/>
          <p:cNvGrpSpPr/>
          <p:nvPr/>
        </p:nvGrpSpPr>
        <p:grpSpPr>
          <a:xfrm>
            <a:off x="2034878" y="2087959"/>
            <a:ext cx="7452320" cy="1656185"/>
            <a:chOff x="3755454" y="1700808"/>
            <a:chExt cx="7452320" cy="1656184"/>
          </a:xfrm>
          <a:solidFill>
            <a:schemeClr val="accent6">
              <a:lumMod val="75000"/>
            </a:schemeClr>
          </a:solidFill>
        </p:grpSpPr>
        <p:sp>
          <p:nvSpPr>
            <p:cNvPr id="14" name="矩形 13"/>
            <p:cNvSpPr/>
            <p:nvPr/>
          </p:nvSpPr>
          <p:spPr>
            <a:xfrm>
              <a:off x="3755454" y="1700808"/>
              <a:ext cx="7452320" cy="16561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974297" y="1923056"/>
              <a:ext cx="4585440" cy="123110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PART 3</a:t>
              </a:r>
            </a:p>
            <a:p>
              <a:pPr>
                <a:defRPr/>
              </a:pPr>
              <a:endPara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defRPr/>
              </a:pPr>
              <a:r>
                <a:rPr lang="zh-CN" altLang="en-US" sz="26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春节市场活动规划</a:t>
              </a:r>
              <a:endParaRPr lang="en-US" altLang="zh-CN" sz="2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1638326" y="2087959"/>
            <a:ext cx="288032" cy="165618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/>
            <a:endParaRPr lang="zh-CN" alt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32541" y="2454269"/>
            <a:ext cx="296043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4955" y="2740021"/>
            <a:ext cx="8326473" cy="341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104" y="-273"/>
            <a:ext cx="10369868" cy="1080029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新车展厅品鉴会</a:t>
            </a:r>
            <a:endParaRPr lang="zh-CN" altLang="en-US" dirty="0"/>
          </a:p>
        </p:txBody>
      </p:sp>
      <p:pic>
        <p:nvPicPr>
          <p:cNvPr id="23" name="图片 39"/>
          <p:cNvPicPr preferRelativeResize="0"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098065" y="6542980"/>
            <a:ext cx="1588" cy="6350"/>
          </a:xfrm>
          <a:custGeom>
            <a:avLst/>
            <a:gdLst>
              <a:gd name="T0" fmla="*/ 0 w 227"/>
              <a:gd name="T1" fmla="*/ 0 h 4904"/>
              <a:gd name="T2" fmla="*/ 227 w 227"/>
              <a:gd name="T3" fmla="*/ 4904 h 4904"/>
            </a:gdLst>
            <a:ahLst/>
            <a:cxnLst>
              <a:cxn ang="0">
                <a:pos x="0" y="0"/>
              </a:cxn>
              <a:cxn ang="0">
                <a:pos x="227" y="4904"/>
              </a:cxn>
              <a:cxn ang="0">
                <a:pos x="0" y="4904"/>
              </a:cxn>
              <a:cxn ang="0">
                <a:pos x="0" y="0"/>
              </a:cxn>
            </a:cxnLst>
            <a:rect l="T0" t="T1" r="T2" b="T3"/>
            <a:pathLst>
              <a:path w="227" h="4904">
                <a:moveTo>
                  <a:pt x="0" y="0"/>
                </a:moveTo>
                <a:lnTo>
                  <a:pt x="227" y="4904"/>
                </a:lnTo>
                <a:lnTo>
                  <a:pt x="0" y="4904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</p:pic>
      <p:sp>
        <p:nvSpPr>
          <p:cNvPr id="13" name="TextBox 17"/>
          <p:cNvSpPr>
            <a:spLocks noChangeArrowheads="1"/>
          </p:cNvSpPr>
          <p:nvPr/>
        </p:nvSpPr>
        <p:spPr bwMode="auto">
          <a:xfrm>
            <a:off x="474625" y="1239824"/>
            <a:ext cx="928694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活动主题：别克威朗轿跑</a:t>
            </a:r>
            <a:r>
              <a:rPr lang="en-US" altLang="zh-CN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/</a:t>
            </a: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威朗</a:t>
            </a:r>
            <a:r>
              <a:rPr lang="en-US" altLang="zh-CN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GS</a:t>
            </a: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展厅品鉴会</a:t>
            </a:r>
            <a:endParaRPr lang="en-US" altLang="zh-CN" sz="2000" b="1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华文细黑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活动时间：</a:t>
            </a:r>
            <a:r>
              <a:rPr lang="en-US" altLang="zh-CN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1</a:t>
            </a: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月</a:t>
            </a:r>
            <a:r>
              <a:rPr lang="en-US" altLang="zh-CN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9</a:t>
            </a: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日</a:t>
            </a:r>
            <a:endParaRPr lang="en-US" altLang="zh-CN" sz="20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华文细黑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活动场地：瑞安华特别克展厅</a:t>
            </a:r>
            <a:endParaRPr lang="en-US" altLang="zh-CN" sz="2000" b="1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华文细黑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活动形式：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将展厅品鉴会打造成一场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时尚运动</a:t>
            </a:r>
            <a:r>
              <a:rPr lang="en-US" altLang="zh-CN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Party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，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融入年轻人追捧的时尚另类舞蹈和音乐。</a:t>
            </a:r>
            <a:endParaRPr lang="en-US" altLang="zh-CN" sz="20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华文细黑" pitchFamily="2" charset="-122"/>
            </a:endParaRP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活动对象：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邀约威朗</a:t>
            </a:r>
            <a:r>
              <a:rPr lang="en-US" altLang="zh-CN" sz="2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GS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潜在客户，</a:t>
            </a:r>
            <a:r>
              <a:rPr lang="en-US" altLang="zh-CN" sz="2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25</a:t>
            </a:r>
            <a:r>
              <a:rPr lang="zh-CN" altLang="en-US" sz="20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华文细黑" pitchFamily="2" charset="-122"/>
              </a:rPr>
              <a:t>批</a:t>
            </a:r>
            <a:endParaRPr lang="en-US" altLang="zh-CN" sz="2000" dirty="0" smtClean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华文细黑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1600" b="1" dirty="0">
              <a:solidFill>
                <a:srgbClr val="000000"/>
              </a:solidFill>
              <a:latin typeface="华文细黑" pitchFamily="2" charset="-122"/>
              <a:ea typeface="华文细黑" pitchFamily="2" charset="-122"/>
              <a:sym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058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6070</TotalTime>
  <Words>1147</Words>
  <Application>Microsoft Office PowerPoint</Application>
  <PresentationFormat>自定义</PresentationFormat>
  <Paragraphs>159</Paragraphs>
  <Slides>18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Office 主题</vt:lpstr>
      <vt:lpstr>2016年别克春节营销计划                          经销商：瑞安华特                                 报告人：姜倩</vt:lpstr>
      <vt:lpstr>市场部分--目录</vt:lpstr>
      <vt:lpstr>春节市场环境分析</vt:lpstr>
      <vt:lpstr>春节市场环境分析</vt:lpstr>
      <vt:lpstr>春节市场环境分析</vt:lpstr>
      <vt:lpstr>目录</vt:lpstr>
      <vt:lpstr>春节销量KPI</vt:lpstr>
      <vt:lpstr>目录</vt:lpstr>
      <vt:lpstr>新车展厅品鉴会</vt:lpstr>
      <vt:lpstr>外展促销</vt:lpstr>
      <vt:lpstr>展厅促销</vt:lpstr>
      <vt:lpstr>节日促销</vt:lpstr>
      <vt:lpstr>节日促销</vt:lpstr>
      <vt:lpstr>目录</vt:lpstr>
      <vt:lpstr>2016春节广宣投放计划</vt:lpstr>
      <vt:lpstr>市场部分--目录</vt:lpstr>
      <vt:lpstr>市场活动预算</vt:lpstr>
      <vt:lpstr>幻灯片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Kingway</dc:creator>
  <cp:lastModifiedBy>Administrator</cp:lastModifiedBy>
  <cp:revision>270</cp:revision>
  <dcterms:created xsi:type="dcterms:W3CDTF">2015-02-15T07:12:11Z</dcterms:created>
  <dcterms:modified xsi:type="dcterms:W3CDTF">2015-12-19T02:12:06Z</dcterms:modified>
</cp:coreProperties>
</file>